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sldIdLst>
    <p:sldId id="258" r:id="rId3"/>
    <p:sldId id="267" r:id="rId4"/>
    <p:sldId id="268" r:id="rId5"/>
    <p:sldId id="259" r:id="rId6"/>
    <p:sldId id="262" r:id="rId7"/>
    <p:sldId id="263" r:id="rId8"/>
    <p:sldId id="266" r:id="rId9"/>
    <p:sldId id="264" r:id="rId10"/>
    <p:sldId id="265" r:id="rId11"/>
    <p:sldId id="271" r:id="rId12"/>
    <p:sldId id="272" r:id="rId13"/>
    <p:sldId id="273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274" r:id="rId22"/>
    <p:sldId id="269" r:id="rId23"/>
  </p:sldIdLst>
  <p:sldSz cx="9144000" cy="6858000" type="screen4x3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91" d="100"/>
          <a:sy n="91" d="100"/>
        </p:scale>
        <p:origin x="-12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61839-8BD1-43B5-85A3-EF5A9C04195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066F0FB-E8B8-4848-BEEC-3D718F202864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endParaRPr lang="pt-BR" sz="1600" dirty="0" smtClean="0">
            <a:solidFill>
              <a:schemeClr val="tx1"/>
            </a:solidFill>
          </a:endParaRPr>
        </a:p>
        <a:p>
          <a:pPr rtl="0"/>
          <a:r>
            <a:rPr lang="pt-BR" sz="1600" dirty="0" smtClean="0">
              <a:solidFill>
                <a:schemeClr val="tx1"/>
              </a:solidFill>
            </a:rPr>
            <a:t>Ações Corretivas     </a:t>
          </a:r>
          <a:endParaRPr lang="pt-BR" sz="1600" dirty="0">
            <a:solidFill>
              <a:schemeClr val="tx1"/>
            </a:solidFill>
          </a:endParaRPr>
        </a:p>
      </dgm:t>
    </dgm:pt>
    <dgm:pt modelId="{16D9917C-A04A-4BEE-9039-1F36866D0D40}" type="parTrans" cxnId="{02BAA731-E5FB-4909-8AC6-D4F3BB1483C1}">
      <dgm:prSet/>
      <dgm:spPr/>
      <dgm:t>
        <a:bodyPr/>
        <a:lstStyle/>
        <a:p>
          <a:endParaRPr lang="pt-BR"/>
        </a:p>
      </dgm:t>
    </dgm:pt>
    <dgm:pt modelId="{F3E2AA50-B352-4EA5-9E79-258DCA2590AD}" type="sibTrans" cxnId="{02BAA731-E5FB-4909-8AC6-D4F3BB1483C1}">
      <dgm:prSet/>
      <dgm:spPr/>
      <dgm:t>
        <a:bodyPr/>
        <a:lstStyle/>
        <a:p>
          <a:endParaRPr lang="pt-BR"/>
        </a:p>
      </dgm:t>
    </dgm:pt>
    <dgm:pt modelId="{76E03316-DEEA-46C2-B629-EEF3B914D8B5}">
      <dgm:prSet custT="1"/>
      <dgm:spPr>
        <a:solidFill>
          <a:schemeClr val="accent3"/>
        </a:solidFill>
      </dgm:spPr>
      <dgm:t>
        <a:bodyPr/>
        <a:lstStyle/>
        <a:p>
          <a:pPr rtl="0"/>
          <a:r>
            <a:rPr lang="pt-BR" sz="1400" dirty="0" smtClean="0">
              <a:solidFill>
                <a:schemeClr val="tx1"/>
              </a:solidFill>
            </a:rPr>
            <a:t>Ampliação do Atendimento/ Ações Preventivas</a:t>
          </a:r>
          <a:endParaRPr lang="pt-BR" sz="1400" dirty="0">
            <a:solidFill>
              <a:schemeClr val="tx1"/>
            </a:solidFill>
          </a:endParaRPr>
        </a:p>
      </dgm:t>
    </dgm:pt>
    <dgm:pt modelId="{EC37FC4B-C0B2-42B6-972D-7DE2B1F918BB}" type="parTrans" cxnId="{099BBF4F-A432-4ACB-BA03-36E46DDA57DE}">
      <dgm:prSet/>
      <dgm:spPr/>
      <dgm:t>
        <a:bodyPr/>
        <a:lstStyle/>
        <a:p>
          <a:endParaRPr lang="pt-BR"/>
        </a:p>
      </dgm:t>
    </dgm:pt>
    <dgm:pt modelId="{513664C4-91D6-4254-AEEF-F5F1DEE7EF3F}" type="sibTrans" cxnId="{099BBF4F-A432-4ACB-BA03-36E46DDA57DE}">
      <dgm:prSet/>
      <dgm:spPr/>
      <dgm:t>
        <a:bodyPr/>
        <a:lstStyle/>
        <a:p>
          <a:endParaRPr lang="pt-BR"/>
        </a:p>
      </dgm:t>
    </dgm:pt>
    <dgm:pt modelId="{B8976155-57B1-4CD1-8831-C96E21C5451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1400" dirty="0" smtClean="0">
              <a:solidFill>
                <a:schemeClr val="tx1"/>
              </a:solidFill>
            </a:rPr>
            <a:t>Aprimoramento do Setor Habitaciona</a:t>
          </a:r>
          <a:r>
            <a:rPr lang="pt-BR" sz="1100" dirty="0" smtClean="0">
              <a:solidFill>
                <a:schemeClr val="tx1"/>
              </a:solidFill>
            </a:rPr>
            <a:t>l</a:t>
          </a:r>
          <a:endParaRPr lang="pt-BR" sz="1100" dirty="0">
            <a:solidFill>
              <a:schemeClr val="tx1"/>
            </a:solidFill>
          </a:endParaRPr>
        </a:p>
      </dgm:t>
    </dgm:pt>
    <dgm:pt modelId="{81D3E705-1728-402B-95EA-980DCD9E41A3}" type="parTrans" cxnId="{DC4A4099-B732-43C2-B497-E4DA1C315E48}">
      <dgm:prSet/>
      <dgm:spPr/>
      <dgm:t>
        <a:bodyPr/>
        <a:lstStyle/>
        <a:p>
          <a:endParaRPr lang="pt-BR"/>
        </a:p>
      </dgm:t>
    </dgm:pt>
    <dgm:pt modelId="{DF7554D5-BA47-4FF4-901B-E915C57DC665}" type="sibTrans" cxnId="{DC4A4099-B732-43C2-B497-E4DA1C315E48}">
      <dgm:prSet/>
      <dgm:spPr/>
      <dgm:t>
        <a:bodyPr/>
        <a:lstStyle/>
        <a:p>
          <a:endParaRPr lang="pt-BR"/>
        </a:p>
      </dgm:t>
    </dgm:pt>
    <dgm:pt modelId="{11CAC291-FD15-4C5A-B5AF-C9B770A12549}">
      <dgm:prSet custT="1"/>
      <dgm:spPr/>
      <dgm:t>
        <a:bodyPr/>
        <a:lstStyle/>
        <a:p>
          <a:r>
            <a:rPr lang="pt-BR" sz="1800" dirty="0" smtClean="0"/>
            <a:t>Recuperação Urbana de Assentamentos Precários</a:t>
          </a:r>
          <a:endParaRPr lang="pt-BR" sz="1800" dirty="0"/>
        </a:p>
      </dgm:t>
    </dgm:pt>
    <dgm:pt modelId="{1711B100-5827-4B13-95B8-17D3B591A436}" type="parTrans" cxnId="{8FD654D2-9327-41D0-BD83-A7AB95D52D81}">
      <dgm:prSet/>
      <dgm:spPr/>
      <dgm:t>
        <a:bodyPr/>
        <a:lstStyle/>
        <a:p>
          <a:endParaRPr lang="pt-BR"/>
        </a:p>
      </dgm:t>
    </dgm:pt>
    <dgm:pt modelId="{226E7210-D729-4D13-A440-7EAB67D551D4}" type="sibTrans" cxnId="{8FD654D2-9327-41D0-BD83-A7AB95D52D81}">
      <dgm:prSet/>
      <dgm:spPr/>
      <dgm:t>
        <a:bodyPr/>
        <a:lstStyle/>
        <a:p>
          <a:endParaRPr lang="pt-BR"/>
        </a:p>
      </dgm:t>
    </dgm:pt>
    <dgm:pt modelId="{A7CC2C84-26C2-4574-9801-C7B1DD2C0CFC}">
      <dgm:prSet custT="1"/>
      <dgm:spPr/>
      <dgm:t>
        <a:bodyPr/>
        <a:lstStyle/>
        <a:p>
          <a:r>
            <a:rPr lang="pt-BR" sz="1800" dirty="0" smtClean="0"/>
            <a:t>Requalificação Urbana e Habitacional</a:t>
          </a:r>
          <a:endParaRPr lang="pt-BR" sz="1800" dirty="0"/>
        </a:p>
      </dgm:t>
    </dgm:pt>
    <dgm:pt modelId="{5FC29D8E-FA43-4E51-9E4E-14B0066B61EE}" type="parTrans" cxnId="{634ABDD8-CACD-4F41-B91A-1046DC6EB631}">
      <dgm:prSet/>
      <dgm:spPr/>
      <dgm:t>
        <a:bodyPr/>
        <a:lstStyle/>
        <a:p>
          <a:endParaRPr lang="pt-BR"/>
        </a:p>
      </dgm:t>
    </dgm:pt>
    <dgm:pt modelId="{751A42DA-399E-42F8-ADB3-19F2DD9E83AE}" type="sibTrans" cxnId="{634ABDD8-CACD-4F41-B91A-1046DC6EB631}">
      <dgm:prSet/>
      <dgm:spPr/>
      <dgm:t>
        <a:bodyPr/>
        <a:lstStyle/>
        <a:p>
          <a:endParaRPr lang="pt-BR"/>
        </a:p>
      </dgm:t>
    </dgm:pt>
    <dgm:pt modelId="{940DD9D2-4377-4F2A-B2F0-45F78BA650F1}">
      <dgm:prSet custT="1"/>
      <dgm:spPr/>
      <dgm:t>
        <a:bodyPr/>
        <a:lstStyle/>
        <a:p>
          <a:r>
            <a:rPr lang="pt-BR" sz="1800" dirty="0" smtClean="0"/>
            <a:t>Regularização Fundiária</a:t>
          </a:r>
          <a:endParaRPr lang="pt-BR" sz="1800" dirty="0"/>
        </a:p>
      </dgm:t>
    </dgm:pt>
    <dgm:pt modelId="{59EC7E7A-1746-48A6-B50D-DA4DB0547AF1}" type="parTrans" cxnId="{E877500D-1DA3-4666-BE59-E9937E0CF34A}">
      <dgm:prSet/>
      <dgm:spPr/>
      <dgm:t>
        <a:bodyPr/>
        <a:lstStyle/>
        <a:p>
          <a:endParaRPr lang="pt-BR"/>
        </a:p>
      </dgm:t>
    </dgm:pt>
    <dgm:pt modelId="{EB493474-1F78-4F73-9AFC-689C539FDD6C}" type="sibTrans" cxnId="{E877500D-1DA3-4666-BE59-E9937E0CF34A}">
      <dgm:prSet/>
      <dgm:spPr/>
      <dgm:t>
        <a:bodyPr/>
        <a:lstStyle/>
        <a:p>
          <a:endParaRPr lang="pt-BR"/>
        </a:p>
      </dgm:t>
    </dgm:pt>
    <dgm:pt modelId="{FAE3EEE3-4566-479B-AAA4-FC1FFF2F8728}">
      <dgm:prSet custT="1"/>
      <dgm:spPr/>
      <dgm:t>
        <a:bodyPr/>
        <a:lstStyle/>
        <a:p>
          <a:r>
            <a:rPr lang="pt-BR" sz="2000" dirty="0" smtClean="0"/>
            <a:t>Provisão de Moradias</a:t>
          </a:r>
          <a:endParaRPr lang="pt-BR" sz="2000" dirty="0"/>
        </a:p>
      </dgm:t>
    </dgm:pt>
    <dgm:pt modelId="{DC25BF03-8E6D-4F11-B14B-B4C7D9EC119C}" type="parTrans" cxnId="{79324DB0-0443-4617-895A-7F4D4F317142}">
      <dgm:prSet/>
      <dgm:spPr/>
      <dgm:t>
        <a:bodyPr/>
        <a:lstStyle/>
        <a:p>
          <a:endParaRPr lang="pt-BR"/>
        </a:p>
      </dgm:t>
    </dgm:pt>
    <dgm:pt modelId="{4E7DD020-649D-4D73-95D7-E541C8403F4A}" type="sibTrans" cxnId="{79324DB0-0443-4617-895A-7F4D4F317142}">
      <dgm:prSet/>
      <dgm:spPr/>
      <dgm:t>
        <a:bodyPr/>
        <a:lstStyle/>
        <a:p>
          <a:endParaRPr lang="pt-BR"/>
        </a:p>
      </dgm:t>
    </dgm:pt>
    <dgm:pt modelId="{6150DC7A-C2BE-4603-ABED-483A3B8801CE}">
      <dgm:prSet custT="1"/>
      <dgm:spPr/>
      <dgm:t>
        <a:bodyPr/>
        <a:lstStyle/>
        <a:p>
          <a:r>
            <a:rPr lang="pt-BR" sz="1800" dirty="0" smtClean="0"/>
            <a:t>Assistência Técnica e Desenvolvimento Institucional</a:t>
          </a:r>
          <a:endParaRPr lang="pt-BR" sz="1800" dirty="0"/>
        </a:p>
      </dgm:t>
    </dgm:pt>
    <dgm:pt modelId="{DA682955-4766-463E-864B-67C9FF7C7FAF}" type="parTrans" cxnId="{7BFC3EAD-FE5A-45A9-A536-AA353226F1C2}">
      <dgm:prSet/>
      <dgm:spPr/>
      <dgm:t>
        <a:bodyPr/>
        <a:lstStyle/>
        <a:p>
          <a:endParaRPr lang="pt-BR"/>
        </a:p>
      </dgm:t>
    </dgm:pt>
    <dgm:pt modelId="{61DFC389-98CD-4D83-872B-CB962C9E482F}" type="sibTrans" cxnId="{7BFC3EAD-FE5A-45A9-A536-AA353226F1C2}">
      <dgm:prSet/>
      <dgm:spPr/>
      <dgm:t>
        <a:bodyPr/>
        <a:lstStyle/>
        <a:p>
          <a:endParaRPr lang="pt-BR"/>
        </a:p>
      </dgm:t>
    </dgm:pt>
    <dgm:pt modelId="{FB474648-BEDB-45F8-9242-281853CF5413}">
      <dgm:prSet custT="1"/>
      <dgm:spPr/>
      <dgm:t>
        <a:bodyPr/>
        <a:lstStyle/>
        <a:p>
          <a:r>
            <a:rPr lang="pt-BR" sz="1800" dirty="0" smtClean="0"/>
            <a:t>Fundos e Subsídios</a:t>
          </a:r>
          <a:endParaRPr lang="pt-BR" sz="1800" dirty="0"/>
        </a:p>
      </dgm:t>
    </dgm:pt>
    <dgm:pt modelId="{5B9F8B69-684C-4C0C-B00F-06BA7EFF200C}" type="parTrans" cxnId="{4432355A-22BD-4EBA-BE05-3C09F423EF46}">
      <dgm:prSet/>
      <dgm:spPr/>
      <dgm:t>
        <a:bodyPr/>
        <a:lstStyle/>
        <a:p>
          <a:endParaRPr lang="pt-BR"/>
        </a:p>
      </dgm:t>
    </dgm:pt>
    <dgm:pt modelId="{9F9311F9-EA33-4347-9F21-F7D9B5E1521A}" type="sibTrans" cxnId="{4432355A-22BD-4EBA-BE05-3C09F423EF46}">
      <dgm:prSet/>
      <dgm:spPr/>
      <dgm:t>
        <a:bodyPr/>
        <a:lstStyle/>
        <a:p>
          <a:endParaRPr lang="pt-BR"/>
        </a:p>
      </dgm:t>
    </dgm:pt>
    <dgm:pt modelId="{AA0EBCCD-1C5B-4401-8F77-ED105370890A}" type="pres">
      <dgm:prSet presAssocID="{3BE61839-8BD1-43B5-85A3-EF5A9C0419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056F9D3-B4C7-404A-A815-C835B8804D37}" type="pres">
      <dgm:prSet presAssocID="{9066F0FB-E8B8-4848-BEEC-3D718F202864}" presName="composite" presStyleCnt="0"/>
      <dgm:spPr/>
    </dgm:pt>
    <dgm:pt modelId="{CCC97240-91D0-4FDA-8402-0259841ACBD7}" type="pres">
      <dgm:prSet presAssocID="{9066F0FB-E8B8-4848-BEEC-3D718F202864}" presName="parentText" presStyleLbl="alignNode1" presStyleIdx="0" presStyleCnt="3" custScaleX="125458" custLinFactNeighborX="2182" custLinFactNeighborY="-173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C56213-3490-4CC1-ABEC-97013A4784CE}" type="pres">
      <dgm:prSet presAssocID="{9066F0FB-E8B8-4848-BEEC-3D718F202864}" presName="descendantText" presStyleLbl="alignAcc1" presStyleIdx="0" presStyleCnt="3" custAng="0" custScaleX="98575" custScaleY="130985" custLinFactNeighborX="5273" custLinFactNeighborY="146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755CA7-408E-4ADF-91BE-84A3336DB1D3}" type="pres">
      <dgm:prSet presAssocID="{F3E2AA50-B352-4EA5-9E79-258DCA2590AD}" presName="sp" presStyleCnt="0"/>
      <dgm:spPr/>
    </dgm:pt>
    <dgm:pt modelId="{A1459216-FD25-4F0A-BC18-D31A68919935}" type="pres">
      <dgm:prSet presAssocID="{76E03316-DEEA-46C2-B629-EEF3B914D8B5}" presName="composite" presStyleCnt="0"/>
      <dgm:spPr/>
    </dgm:pt>
    <dgm:pt modelId="{D7B5DCBB-61D3-4B75-B349-801FD9190D0D}" type="pres">
      <dgm:prSet presAssocID="{76E03316-DEEA-46C2-B629-EEF3B914D8B5}" presName="parentText" presStyleLbl="alignNode1" presStyleIdx="1" presStyleCnt="3" custScaleX="125459" custScaleY="12825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E822CF-984E-423A-BEF2-422F7949CF5C}" type="pres">
      <dgm:prSet presAssocID="{76E03316-DEEA-46C2-B629-EEF3B914D8B5}" presName="descendantText" presStyleLbl="alignAcc1" presStyleIdx="1" presStyleCnt="3" custScaleX="92931" custScaleY="133956" custLinFactNeighborX="480" custLinFactNeighborY="100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EA0945-B73D-4406-97A0-B66E1BEE51D2}" type="pres">
      <dgm:prSet presAssocID="{513664C4-91D6-4254-AEEF-F5F1DEE7EF3F}" presName="sp" presStyleCnt="0"/>
      <dgm:spPr/>
    </dgm:pt>
    <dgm:pt modelId="{A9C8705B-C92B-4F6E-AC8D-D76E965B41A1}" type="pres">
      <dgm:prSet presAssocID="{B8976155-57B1-4CD1-8831-C96E21C54512}" presName="composite" presStyleCnt="0"/>
      <dgm:spPr/>
    </dgm:pt>
    <dgm:pt modelId="{93990C5A-486E-4B9A-AF1A-AF7D7D2FA35D}" type="pres">
      <dgm:prSet presAssocID="{B8976155-57B1-4CD1-8831-C96E21C54512}" presName="parentText" presStyleLbl="alignNode1" presStyleIdx="2" presStyleCnt="3" custScaleX="117898" custScaleY="12195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508E45-31F6-49B7-93EE-6A13696FE14D}" type="pres">
      <dgm:prSet presAssocID="{B8976155-57B1-4CD1-8831-C96E21C54512}" presName="descendantText" presStyleLbl="alignAcc1" presStyleIdx="2" presStyleCnt="3" custScaleX="93209" custScaleY="137948" custLinFactNeighborX="3361" custLinFactNeighborY="18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219DBE8-5A10-4479-8370-506F77F6D800}" type="presOf" srcId="{11CAC291-FD15-4C5A-B5AF-C9B770A12549}" destId="{7EC56213-3490-4CC1-ABEC-97013A4784CE}" srcOrd="0" destOrd="0" presId="urn:microsoft.com/office/officeart/2005/8/layout/chevron2"/>
    <dgm:cxn modelId="{099BBF4F-A432-4ACB-BA03-36E46DDA57DE}" srcId="{3BE61839-8BD1-43B5-85A3-EF5A9C04195A}" destId="{76E03316-DEEA-46C2-B629-EEF3B914D8B5}" srcOrd="1" destOrd="0" parTransId="{EC37FC4B-C0B2-42B6-972D-7DE2B1F918BB}" sibTransId="{513664C4-91D6-4254-AEEF-F5F1DEE7EF3F}"/>
    <dgm:cxn modelId="{6AE9BE7E-C016-45A6-88DB-BD266070AAAE}" type="presOf" srcId="{6150DC7A-C2BE-4603-ABED-483A3B8801CE}" destId="{E8508E45-31F6-49B7-93EE-6A13696FE14D}" srcOrd="0" destOrd="0" presId="urn:microsoft.com/office/officeart/2005/8/layout/chevron2"/>
    <dgm:cxn modelId="{79324DB0-0443-4617-895A-7F4D4F317142}" srcId="{76E03316-DEEA-46C2-B629-EEF3B914D8B5}" destId="{FAE3EEE3-4566-479B-AAA4-FC1FFF2F8728}" srcOrd="0" destOrd="0" parTransId="{DC25BF03-8E6D-4F11-B14B-B4C7D9EC119C}" sibTransId="{4E7DD020-649D-4D73-95D7-E541C8403F4A}"/>
    <dgm:cxn modelId="{9CAB3911-CE67-4832-BB86-6FF6D916FC38}" type="presOf" srcId="{3BE61839-8BD1-43B5-85A3-EF5A9C04195A}" destId="{AA0EBCCD-1C5B-4401-8F77-ED105370890A}" srcOrd="0" destOrd="0" presId="urn:microsoft.com/office/officeart/2005/8/layout/chevron2"/>
    <dgm:cxn modelId="{02BAA731-E5FB-4909-8AC6-D4F3BB1483C1}" srcId="{3BE61839-8BD1-43B5-85A3-EF5A9C04195A}" destId="{9066F0FB-E8B8-4848-BEEC-3D718F202864}" srcOrd="0" destOrd="0" parTransId="{16D9917C-A04A-4BEE-9039-1F36866D0D40}" sibTransId="{F3E2AA50-B352-4EA5-9E79-258DCA2590AD}"/>
    <dgm:cxn modelId="{8FD654D2-9327-41D0-BD83-A7AB95D52D81}" srcId="{9066F0FB-E8B8-4848-BEEC-3D718F202864}" destId="{11CAC291-FD15-4C5A-B5AF-C9B770A12549}" srcOrd="0" destOrd="0" parTransId="{1711B100-5827-4B13-95B8-17D3B591A436}" sibTransId="{226E7210-D729-4D13-A440-7EAB67D551D4}"/>
    <dgm:cxn modelId="{634ABDD8-CACD-4F41-B91A-1046DC6EB631}" srcId="{9066F0FB-E8B8-4848-BEEC-3D718F202864}" destId="{A7CC2C84-26C2-4574-9801-C7B1DD2C0CFC}" srcOrd="1" destOrd="0" parTransId="{5FC29D8E-FA43-4E51-9E4E-14B0066B61EE}" sibTransId="{751A42DA-399E-42F8-ADB3-19F2DD9E83AE}"/>
    <dgm:cxn modelId="{BDA1D277-6329-40D4-B1BA-B8555D73E954}" type="presOf" srcId="{940DD9D2-4377-4F2A-B2F0-45F78BA650F1}" destId="{7EC56213-3490-4CC1-ABEC-97013A4784CE}" srcOrd="0" destOrd="2" presId="urn:microsoft.com/office/officeart/2005/8/layout/chevron2"/>
    <dgm:cxn modelId="{4432355A-22BD-4EBA-BE05-3C09F423EF46}" srcId="{B8976155-57B1-4CD1-8831-C96E21C54512}" destId="{FB474648-BEDB-45F8-9242-281853CF5413}" srcOrd="1" destOrd="0" parTransId="{5B9F8B69-684C-4C0C-B00F-06BA7EFF200C}" sibTransId="{9F9311F9-EA33-4347-9F21-F7D9B5E1521A}"/>
    <dgm:cxn modelId="{E877500D-1DA3-4666-BE59-E9937E0CF34A}" srcId="{9066F0FB-E8B8-4848-BEEC-3D718F202864}" destId="{940DD9D2-4377-4F2A-B2F0-45F78BA650F1}" srcOrd="2" destOrd="0" parTransId="{59EC7E7A-1746-48A6-B50D-DA4DB0547AF1}" sibTransId="{EB493474-1F78-4F73-9AFC-689C539FDD6C}"/>
    <dgm:cxn modelId="{D9AB667B-E5BA-41CB-A3FB-9FCA5B568E3C}" type="presOf" srcId="{B8976155-57B1-4CD1-8831-C96E21C54512}" destId="{93990C5A-486E-4B9A-AF1A-AF7D7D2FA35D}" srcOrd="0" destOrd="0" presId="urn:microsoft.com/office/officeart/2005/8/layout/chevron2"/>
    <dgm:cxn modelId="{DC4A4099-B732-43C2-B497-E4DA1C315E48}" srcId="{3BE61839-8BD1-43B5-85A3-EF5A9C04195A}" destId="{B8976155-57B1-4CD1-8831-C96E21C54512}" srcOrd="2" destOrd="0" parTransId="{81D3E705-1728-402B-95EA-980DCD9E41A3}" sibTransId="{DF7554D5-BA47-4FF4-901B-E915C57DC665}"/>
    <dgm:cxn modelId="{8A7141B3-8C65-4EAF-8D62-257BFFB4D3E6}" type="presOf" srcId="{FAE3EEE3-4566-479B-AAA4-FC1FFF2F8728}" destId="{0AE822CF-984E-423A-BEF2-422F7949CF5C}" srcOrd="0" destOrd="0" presId="urn:microsoft.com/office/officeart/2005/8/layout/chevron2"/>
    <dgm:cxn modelId="{8452C797-2EE4-45DB-AFCB-DCC0F4445ABB}" type="presOf" srcId="{FB474648-BEDB-45F8-9242-281853CF5413}" destId="{E8508E45-31F6-49B7-93EE-6A13696FE14D}" srcOrd="0" destOrd="1" presId="urn:microsoft.com/office/officeart/2005/8/layout/chevron2"/>
    <dgm:cxn modelId="{F6B41F59-9E16-4170-A7C8-CCD06A09FDEA}" type="presOf" srcId="{9066F0FB-E8B8-4848-BEEC-3D718F202864}" destId="{CCC97240-91D0-4FDA-8402-0259841ACBD7}" srcOrd="0" destOrd="0" presId="urn:microsoft.com/office/officeart/2005/8/layout/chevron2"/>
    <dgm:cxn modelId="{E983CBEE-6A4E-4C02-8022-4BE732A87C76}" type="presOf" srcId="{76E03316-DEEA-46C2-B629-EEF3B914D8B5}" destId="{D7B5DCBB-61D3-4B75-B349-801FD9190D0D}" srcOrd="0" destOrd="0" presId="urn:microsoft.com/office/officeart/2005/8/layout/chevron2"/>
    <dgm:cxn modelId="{B98B37AA-CB86-4849-9F3F-72246B365738}" type="presOf" srcId="{A7CC2C84-26C2-4574-9801-C7B1DD2C0CFC}" destId="{7EC56213-3490-4CC1-ABEC-97013A4784CE}" srcOrd="0" destOrd="1" presId="urn:microsoft.com/office/officeart/2005/8/layout/chevron2"/>
    <dgm:cxn modelId="{7BFC3EAD-FE5A-45A9-A536-AA353226F1C2}" srcId="{B8976155-57B1-4CD1-8831-C96E21C54512}" destId="{6150DC7A-C2BE-4603-ABED-483A3B8801CE}" srcOrd="0" destOrd="0" parTransId="{DA682955-4766-463E-864B-67C9FF7C7FAF}" sibTransId="{61DFC389-98CD-4D83-872B-CB962C9E482F}"/>
    <dgm:cxn modelId="{B3C3BB2C-DE37-45D5-B3E6-20D1B43286E8}" type="presParOf" srcId="{AA0EBCCD-1C5B-4401-8F77-ED105370890A}" destId="{D056F9D3-B4C7-404A-A815-C835B8804D37}" srcOrd="0" destOrd="0" presId="urn:microsoft.com/office/officeart/2005/8/layout/chevron2"/>
    <dgm:cxn modelId="{C5D109C9-42AB-46EE-8909-86933CFD6795}" type="presParOf" srcId="{D056F9D3-B4C7-404A-A815-C835B8804D37}" destId="{CCC97240-91D0-4FDA-8402-0259841ACBD7}" srcOrd="0" destOrd="0" presId="urn:microsoft.com/office/officeart/2005/8/layout/chevron2"/>
    <dgm:cxn modelId="{8D05F481-FA29-4D59-A902-08ADFA463D5A}" type="presParOf" srcId="{D056F9D3-B4C7-404A-A815-C835B8804D37}" destId="{7EC56213-3490-4CC1-ABEC-97013A4784CE}" srcOrd="1" destOrd="0" presId="urn:microsoft.com/office/officeart/2005/8/layout/chevron2"/>
    <dgm:cxn modelId="{A8243A42-9618-4651-AF4F-B2D8FE80DC51}" type="presParOf" srcId="{AA0EBCCD-1C5B-4401-8F77-ED105370890A}" destId="{37755CA7-408E-4ADF-91BE-84A3336DB1D3}" srcOrd="1" destOrd="0" presId="urn:microsoft.com/office/officeart/2005/8/layout/chevron2"/>
    <dgm:cxn modelId="{2AFC17AF-8D42-4B89-9181-F7659F2757AC}" type="presParOf" srcId="{AA0EBCCD-1C5B-4401-8F77-ED105370890A}" destId="{A1459216-FD25-4F0A-BC18-D31A68919935}" srcOrd="2" destOrd="0" presId="urn:microsoft.com/office/officeart/2005/8/layout/chevron2"/>
    <dgm:cxn modelId="{37495BA8-38C3-4BCB-9D90-D80E24733A8F}" type="presParOf" srcId="{A1459216-FD25-4F0A-BC18-D31A68919935}" destId="{D7B5DCBB-61D3-4B75-B349-801FD9190D0D}" srcOrd="0" destOrd="0" presId="urn:microsoft.com/office/officeart/2005/8/layout/chevron2"/>
    <dgm:cxn modelId="{C5ED31A0-BD49-42B4-8539-EFA98A6175AD}" type="presParOf" srcId="{A1459216-FD25-4F0A-BC18-D31A68919935}" destId="{0AE822CF-984E-423A-BEF2-422F7949CF5C}" srcOrd="1" destOrd="0" presId="urn:microsoft.com/office/officeart/2005/8/layout/chevron2"/>
    <dgm:cxn modelId="{1A6A6C02-8153-4A32-AD72-5BA447B8F78B}" type="presParOf" srcId="{AA0EBCCD-1C5B-4401-8F77-ED105370890A}" destId="{2CEA0945-B73D-4406-97A0-B66E1BEE51D2}" srcOrd="3" destOrd="0" presId="urn:microsoft.com/office/officeart/2005/8/layout/chevron2"/>
    <dgm:cxn modelId="{D051ACB4-BE35-4C7B-AB2D-106160739EE0}" type="presParOf" srcId="{AA0EBCCD-1C5B-4401-8F77-ED105370890A}" destId="{A9C8705B-C92B-4F6E-AC8D-D76E965B41A1}" srcOrd="4" destOrd="0" presId="urn:microsoft.com/office/officeart/2005/8/layout/chevron2"/>
    <dgm:cxn modelId="{4F5992E8-868A-4217-AD1F-7A20841ACC0C}" type="presParOf" srcId="{A9C8705B-C92B-4F6E-AC8D-D76E965B41A1}" destId="{93990C5A-486E-4B9A-AF1A-AF7D7D2FA35D}" srcOrd="0" destOrd="0" presId="urn:microsoft.com/office/officeart/2005/8/layout/chevron2"/>
    <dgm:cxn modelId="{79A5A5E6-09A5-4C86-A69C-CCDA6AC2FF53}" type="presParOf" srcId="{A9C8705B-C92B-4F6E-AC8D-D76E965B41A1}" destId="{E8508E45-31F6-49B7-93EE-6A13696FE1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EC3979-ACBC-44A8-951C-F18298B46A8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276D60F-63D2-4981-9080-5C6525BCF87F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600" dirty="0" smtClean="0"/>
            <a:t>Reduzir a Desigualdade e a Segregação Socioeconômica e Territorial</a:t>
          </a:r>
          <a:endParaRPr lang="pt-BR" sz="1600" dirty="0"/>
        </a:p>
      </dgm:t>
    </dgm:pt>
    <dgm:pt modelId="{68209A6A-FB62-414B-80B5-F445E69FB08D}" type="parTrans" cxnId="{978B8E03-0A65-4E09-8015-447A6E8CE319}">
      <dgm:prSet/>
      <dgm:spPr/>
      <dgm:t>
        <a:bodyPr/>
        <a:lstStyle/>
        <a:p>
          <a:endParaRPr lang="pt-BR"/>
        </a:p>
      </dgm:t>
    </dgm:pt>
    <dgm:pt modelId="{A3AE8916-7748-4279-AA1D-373340EE3416}" type="sibTrans" cxnId="{978B8E03-0A65-4E09-8015-447A6E8CE319}">
      <dgm:prSet/>
      <dgm:spPr/>
      <dgm:t>
        <a:bodyPr/>
        <a:lstStyle/>
        <a:p>
          <a:endParaRPr lang="pt-BR"/>
        </a:p>
      </dgm:t>
    </dgm:pt>
    <dgm:pt modelId="{CA973B76-49EF-434E-B20B-5AF595A10439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400" b="1" u="sng" dirty="0" smtClean="0"/>
            <a:t>Habitação e Vulnerabilidade Social</a:t>
          </a:r>
        </a:p>
        <a:p>
          <a:r>
            <a:rPr lang="pt-BR" sz="1400" dirty="0" smtClean="0"/>
            <a:t>•Provisão de infraestrutura necessária à regularização fundiária</a:t>
          </a:r>
        </a:p>
        <a:p>
          <a:r>
            <a:rPr lang="pt-BR" sz="1400" dirty="0" smtClean="0"/>
            <a:t>•Habitação de Interesse Social associada a usos misto</a:t>
          </a:r>
        </a:p>
        <a:p>
          <a:endParaRPr lang="pt-BR" sz="700" dirty="0"/>
        </a:p>
      </dgm:t>
    </dgm:pt>
    <dgm:pt modelId="{1A659A79-7A3F-4714-AA0E-0C743A2314B5}" type="parTrans" cxnId="{DCA551E4-BBF3-4D01-8B4A-D9505CCD1B51}">
      <dgm:prSet/>
      <dgm:spPr/>
      <dgm:t>
        <a:bodyPr/>
        <a:lstStyle/>
        <a:p>
          <a:endParaRPr lang="pt-BR"/>
        </a:p>
      </dgm:t>
    </dgm:pt>
    <dgm:pt modelId="{9F67F129-386D-43D9-ACE8-1413FDBA083C}" type="sibTrans" cxnId="{DCA551E4-BBF3-4D01-8B4A-D9505CCD1B51}">
      <dgm:prSet/>
      <dgm:spPr/>
      <dgm:t>
        <a:bodyPr/>
        <a:lstStyle/>
        <a:p>
          <a:endParaRPr lang="pt-BR"/>
        </a:p>
      </dgm:t>
    </dgm:pt>
    <dgm:pt modelId="{929FEEED-DB8B-412F-81AB-DEDE7B980A41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400" b="1" u="sng" dirty="0" smtClean="0"/>
            <a:t>Ordenamento Territorial</a:t>
          </a:r>
        </a:p>
        <a:p>
          <a:r>
            <a:rPr lang="pt-BR" sz="1400" dirty="0" smtClean="0"/>
            <a:t>•Rede de Centralidades</a:t>
          </a:r>
        </a:p>
        <a:p>
          <a:r>
            <a:rPr lang="pt-BR" sz="1400" dirty="0" smtClean="0"/>
            <a:t>•Aproximação entre Emprego e Moradia </a:t>
          </a:r>
        </a:p>
      </dgm:t>
    </dgm:pt>
    <dgm:pt modelId="{7BEBB9F7-4C83-4B6C-8EE4-200D9A96D4EE}" type="parTrans" cxnId="{21F9EA2A-ED2C-447D-8B02-98ABE8ACFDC3}">
      <dgm:prSet/>
      <dgm:spPr/>
      <dgm:t>
        <a:bodyPr/>
        <a:lstStyle/>
        <a:p>
          <a:endParaRPr lang="pt-BR"/>
        </a:p>
      </dgm:t>
    </dgm:pt>
    <dgm:pt modelId="{5A770504-02DD-4B49-B121-085D4462499E}" type="sibTrans" cxnId="{21F9EA2A-ED2C-447D-8B02-98ABE8ACFDC3}">
      <dgm:prSet/>
      <dgm:spPr/>
      <dgm:t>
        <a:bodyPr/>
        <a:lstStyle/>
        <a:p>
          <a:endParaRPr lang="pt-BR"/>
        </a:p>
      </dgm:t>
    </dgm:pt>
    <dgm:pt modelId="{38A71497-CC3B-4A26-A6D0-5E68B022E3AA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400" b="1" u="sng" dirty="0" smtClean="0"/>
            <a:t>Meio Ambiente, Saneamento e Recursos Hídricos</a:t>
          </a:r>
        </a:p>
        <a:p>
          <a:r>
            <a:rPr lang="pt-BR" sz="1400" dirty="0" smtClean="0"/>
            <a:t>•Desenvolvimento das Áreas Ambientalmente Frágeis, Produtoras de Serviços Ambientais e Sujeitas à Legislação Ambiental.</a:t>
          </a:r>
        </a:p>
        <a:p>
          <a:r>
            <a:rPr lang="pt-BR" sz="1400" dirty="0" smtClean="0"/>
            <a:t>•Paisagens Agrícolas Multifuncionais</a:t>
          </a:r>
        </a:p>
        <a:p>
          <a:r>
            <a:rPr lang="pt-BR" sz="1400" dirty="0" smtClean="0"/>
            <a:t>•Pagamento por Serviços Ambientais</a:t>
          </a:r>
          <a:endParaRPr lang="pt-BR" sz="1400" dirty="0"/>
        </a:p>
      </dgm:t>
    </dgm:pt>
    <dgm:pt modelId="{060492CD-22FC-4E12-A882-655636E45B9C}" type="parTrans" cxnId="{1DB794BC-CBD8-4C60-A894-FA74723A6730}">
      <dgm:prSet/>
      <dgm:spPr/>
      <dgm:t>
        <a:bodyPr/>
        <a:lstStyle/>
        <a:p>
          <a:endParaRPr lang="pt-BR"/>
        </a:p>
      </dgm:t>
    </dgm:pt>
    <dgm:pt modelId="{9EC6559F-9585-4834-82B2-861AAF95793A}" type="sibTrans" cxnId="{1DB794BC-CBD8-4C60-A894-FA74723A6730}">
      <dgm:prSet/>
      <dgm:spPr/>
      <dgm:t>
        <a:bodyPr/>
        <a:lstStyle/>
        <a:p>
          <a:endParaRPr lang="pt-BR"/>
        </a:p>
      </dgm:t>
    </dgm:pt>
    <dgm:pt modelId="{4CB1C225-DE66-40EF-BDA1-AFC0B0C7D31C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400" b="1" u="sng" dirty="0" smtClean="0"/>
            <a:t>Mobilidade, Transporte e Logística</a:t>
          </a:r>
        </a:p>
        <a:p>
          <a:r>
            <a:rPr lang="pt-BR" sz="1400" dirty="0" smtClean="0"/>
            <a:t>•Rede de Transportes</a:t>
          </a:r>
        </a:p>
        <a:p>
          <a:r>
            <a:rPr lang="pt-BR" sz="1400" dirty="0" smtClean="0"/>
            <a:t>•Promoção de Ligações Perimetrais</a:t>
          </a:r>
          <a:endParaRPr lang="pt-BR" sz="1400" dirty="0"/>
        </a:p>
      </dgm:t>
    </dgm:pt>
    <dgm:pt modelId="{CC363760-3B47-4F71-90CB-7EF9AE54521D}" type="parTrans" cxnId="{1843D9B1-68D4-40A4-9F86-35FC0F635A0E}">
      <dgm:prSet/>
      <dgm:spPr/>
      <dgm:t>
        <a:bodyPr/>
        <a:lstStyle/>
        <a:p>
          <a:endParaRPr lang="pt-BR"/>
        </a:p>
      </dgm:t>
    </dgm:pt>
    <dgm:pt modelId="{262262B7-6958-4B68-A7E1-58E93FF1FE86}" type="sibTrans" cxnId="{1843D9B1-68D4-40A4-9F86-35FC0F635A0E}">
      <dgm:prSet/>
      <dgm:spPr/>
      <dgm:t>
        <a:bodyPr/>
        <a:lstStyle/>
        <a:p>
          <a:endParaRPr lang="pt-BR"/>
        </a:p>
      </dgm:t>
    </dgm:pt>
    <dgm:pt modelId="{94CAFD72-9305-4952-945E-B12827122D9C}">
      <dgm:prSet/>
      <dgm:spPr/>
      <dgm:t>
        <a:bodyPr/>
        <a:lstStyle/>
        <a:p>
          <a:endParaRPr lang="pt-BR" dirty="0"/>
        </a:p>
      </dgm:t>
    </dgm:pt>
    <dgm:pt modelId="{7E37B6D9-F2C4-4212-8609-4909E50E008E}" type="parTrans" cxnId="{97B5A74E-C455-4B60-8D17-88D49CAE813F}">
      <dgm:prSet/>
      <dgm:spPr/>
      <dgm:t>
        <a:bodyPr/>
        <a:lstStyle/>
        <a:p>
          <a:endParaRPr lang="pt-BR"/>
        </a:p>
      </dgm:t>
    </dgm:pt>
    <dgm:pt modelId="{6927F2D1-E104-40A4-8426-9C192B2049E1}" type="sibTrans" cxnId="{97B5A74E-C455-4B60-8D17-88D49CAE813F}">
      <dgm:prSet/>
      <dgm:spPr/>
      <dgm:t>
        <a:bodyPr/>
        <a:lstStyle/>
        <a:p>
          <a:endParaRPr lang="pt-BR"/>
        </a:p>
      </dgm:t>
    </dgm:pt>
    <dgm:pt modelId="{D4A39BC9-6B06-494B-852A-C11F0C782A9B}" type="pres">
      <dgm:prSet presAssocID="{ADEC3979-ACBC-44A8-951C-F18298B46A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E0CB9A-7364-4590-831D-764DF657C8B0}" type="pres">
      <dgm:prSet presAssocID="{E276D60F-63D2-4981-9080-5C6525BCF87F}" presName="centerShape" presStyleLbl="node0" presStyleIdx="0" presStyleCnt="1" custScaleX="146344" custScaleY="98344"/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1239BACF-21E6-4B79-B8E4-2015665E5264}" type="pres">
      <dgm:prSet presAssocID="{1A659A79-7A3F-4714-AA0E-0C743A2314B5}" presName="parTrans" presStyleLbl="sibTrans2D1" presStyleIdx="0" presStyleCnt="4"/>
      <dgm:spPr/>
      <dgm:t>
        <a:bodyPr/>
        <a:lstStyle/>
        <a:p>
          <a:endParaRPr lang="pt-BR"/>
        </a:p>
      </dgm:t>
    </dgm:pt>
    <dgm:pt modelId="{D6DB19CA-F308-4F84-8632-4F798784F972}" type="pres">
      <dgm:prSet presAssocID="{1A659A79-7A3F-4714-AA0E-0C743A2314B5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17070112-3191-4FBB-8285-3B414E86C918}" type="pres">
      <dgm:prSet presAssocID="{CA973B76-49EF-434E-B20B-5AF595A10439}" presName="node" presStyleLbl="node1" presStyleIdx="0" presStyleCnt="4" custScaleX="228135" custScaleY="102239" custRadScaleRad="90641" custRadScaleInc="-24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6105FE4-0F47-46AB-B82E-6458A3B02D9E}" type="pres">
      <dgm:prSet presAssocID="{7BEBB9F7-4C83-4B6C-8EE4-200D9A96D4EE}" presName="parTrans" presStyleLbl="sibTrans2D1" presStyleIdx="1" presStyleCnt="4"/>
      <dgm:spPr/>
      <dgm:t>
        <a:bodyPr/>
        <a:lstStyle/>
        <a:p>
          <a:endParaRPr lang="pt-BR"/>
        </a:p>
      </dgm:t>
    </dgm:pt>
    <dgm:pt modelId="{747B8957-435E-4564-8F87-AFE64393C957}" type="pres">
      <dgm:prSet presAssocID="{7BEBB9F7-4C83-4B6C-8EE4-200D9A96D4EE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CAAEC181-CF27-4202-BCFC-3116F64A20EB}" type="pres">
      <dgm:prSet presAssocID="{929FEEED-DB8B-412F-81AB-DEDE7B980A41}" presName="node" presStyleLbl="node1" presStyleIdx="1" presStyleCnt="4" custScaleX="159190" custScaleY="110025" custRadScaleRad="146001" custRadScaleInc="-157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D854A371-3002-4A5E-AD64-DB3C71019D95}" type="pres">
      <dgm:prSet presAssocID="{060492CD-22FC-4E12-A882-655636E45B9C}" presName="parTrans" presStyleLbl="sibTrans2D1" presStyleIdx="2" presStyleCnt="4"/>
      <dgm:spPr/>
      <dgm:t>
        <a:bodyPr/>
        <a:lstStyle/>
        <a:p>
          <a:endParaRPr lang="pt-BR"/>
        </a:p>
      </dgm:t>
    </dgm:pt>
    <dgm:pt modelId="{9E050446-E985-40B4-B3A2-A316E2942AE3}" type="pres">
      <dgm:prSet presAssocID="{060492CD-22FC-4E12-A882-655636E45B9C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F8385BE2-74FC-4259-8CAB-D2B6DF32F990}" type="pres">
      <dgm:prSet presAssocID="{38A71497-CC3B-4A26-A6D0-5E68B022E3AA}" presName="node" presStyleLbl="node1" presStyleIdx="2" presStyleCnt="4" custScaleX="357961" custScaleY="101670" custRadScaleRad="94778" custRadScaleInc="369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864F66B-11EA-4334-99D5-3700B5F24D04}" type="pres">
      <dgm:prSet presAssocID="{CC363760-3B47-4F71-90CB-7EF9AE54521D}" presName="parTrans" presStyleLbl="sibTrans2D1" presStyleIdx="3" presStyleCnt="4"/>
      <dgm:spPr/>
      <dgm:t>
        <a:bodyPr/>
        <a:lstStyle/>
        <a:p>
          <a:endParaRPr lang="pt-BR"/>
        </a:p>
      </dgm:t>
    </dgm:pt>
    <dgm:pt modelId="{40E80A61-3DC7-4C50-A988-A46517E237EA}" type="pres">
      <dgm:prSet presAssocID="{CC363760-3B47-4F71-90CB-7EF9AE54521D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6ECC34DD-4883-4BF7-A17F-47DACA00CF32}" type="pres">
      <dgm:prSet presAssocID="{4CB1C225-DE66-40EF-BDA1-AFC0B0C7D31C}" presName="node" presStyleLbl="node1" presStyleIdx="3" presStyleCnt="4" custScaleX="158573" custScaleY="103438" custRadScaleRad="140872" custRadScaleInc="517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</dgm:ptLst>
  <dgm:cxnLst>
    <dgm:cxn modelId="{F52C5FA0-338F-46E3-BA98-DE9C25041A43}" type="presOf" srcId="{060492CD-22FC-4E12-A882-655636E45B9C}" destId="{D854A371-3002-4A5E-AD64-DB3C71019D95}" srcOrd="0" destOrd="0" presId="urn:microsoft.com/office/officeart/2005/8/layout/radial5"/>
    <dgm:cxn modelId="{9C3F31B9-C738-4373-A4D8-CFB54B32BF12}" type="presOf" srcId="{CC363760-3B47-4F71-90CB-7EF9AE54521D}" destId="{B864F66B-11EA-4334-99D5-3700B5F24D04}" srcOrd="0" destOrd="0" presId="urn:microsoft.com/office/officeart/2005/8/layout/radial5"/>
    <dgm:cxn modelId="{97B5A74E-C455-4B60-8D17-88D49CAE813F}" srcId="{ADEC3979-ACBC-44A8-951C-F18298B46A83}" destId="{94CAFD72-9305-4952-945E-B12827122D9C}" srcOrd="1" destOrd="0" parTransId="{7E37B6D9-F2C4-4212-8609-4909E50E008E}" sibTransId="{6927F2D1-E104-40A4-8426-9C192B2049E1}"/>
    <dgm:cxn modelId="{23C6630C-DFF5-4E1B-A7A6-CE8D83562843}" type="presOf" srcId="{ADEC3979-ACBC-44A8-951C-F18298B46A83}" destId="{D4A39BC9-6B06-494B-852A-C11F0C782A9B}" srcOrd="0" destOrd="0" presId="urn:microsoft.com/office/officeart/2005/8/layout/radial5"/>
    <dgm:cxn modelId="{1843D9B1-68D4-40A4-9F86-35FC0F635A0E}" srcId="{E276D60F-63D2-4981-9080-5C6525BCF87F}" destId="{4CB1C225-DE66-40EF-BDA1-AFC0B0C7D31C}" srcOrd="3" destOrd="0" parTransId="{CC363760-3B47-4F71-90CB-7EF9AE54521D}" sibTransId="{262262B7-6958-4B68-A7E1-58E93FF1FE86}"/>
    <dgm:cxn modelId="{3082CFEC-98C2-4722-8C40-D34E42129E19}" type="presOf" srcId="{7BEBB9F7-4C83-4B6C-8EE4-200D9A96D4EE}" destId="{747B8957-435E-4564-8F87-AFE64393C957}" srcOrd="1" destOrd="0" presId="urn:microsoft.com/office/officeart/2005/8/layout/radial5"/>
    <dgm:cxn modelId="{B1D08ED5-18D1-4AD6-805D-6E624C8E8D99}" type="presOf" srcId="{CA973B76-49EF-434E-B20B-5AF595A10439}" destId="{17070112-3191-4FBB-8285-3B414E86C918}" srcOrd="0" destOrd="0" presId="urn:microsoft.com/office/officeart/2005/8/layout/radial5"/>
    <dgm:cxn modelId="{21F9EA2A-ED2C-447D-8B02-98ABE8ACFDC3}" srcId="{E276D60F-63D2-4981-9080-5C6525BCF87F}" destId="{929FEEED-DB8B-412F-81AB-DEDE7B980A41}" srcOrd="1" destOrd="0" parTransId="{7BEBB9F7-4C83-4B6C-8EE4-200D9A96D4EE}" sibTransId="{5A770504-02DD-4B49-B121-085D4462499E}"/>
    <dgm:cxn modelId="{1DB794BC-CBD8-4C60-A894-FA74723A6730}" srcId="{E276D60F-63D2-4981-9080-5C6525BCF87F}" destId="{38A71497-CC3B-4A26-A6D0-5E68B022E3AA}" srcOrd="2" destOrd="0" parTransId="{060492CD-22FC-4E12-A882-655636E45B9C}" sibTransId="{9EC6559F-9585-4834-82B2-861AAF95793A}"/>
    <dgm:cxn modelId="{BB9139C7-DC42-40FA-A94B-51DBF79C59B4}" type="presOf" srcId="{E276D60F-63D2-4981-9080-5C6525BCF87F}" destId="{EDE0CB9A-7364-4590-831D-764DF657C8B0}" srcOrd="0" destOrd="0" presId="urn:microsoft.com/office/officeart/2005/8/layout/radial5"/>
    <dgm:cxn modelId="{BD0009B6-0016-44B2-A097-939390AA9EB1}" type="presOf" srcId="{929FEEED-DB8B-412F-81AB-DEDE7B980A41}" destId="{CAAEC181-CF27-4202-BCFC-3116F64A20EB}" srcOrd="0" destOrd="0" presId="urn:microsoft.com/office/officeart/2005/8/layout/radial5"/>
    <dgm:cxn modelId="{EB6315D9-431C-483D-A9DA-574CFFFAF5AE}" type="presOf" srcId="{1A659A79-7A3F-4714-AA0E-0C743A2314B5}" destId="{1239BACF-21E6-4B79-B8E4-2015665E5264}" srcOrd="0" destOrd="0" presId="urn:microsoft.com/office/officeart/2005/8/layout/radial5"/>
    <dgm:cxn modelId="{DCA551E4-BBF3-4D01-8B4A-D9505CCD1B51}" srcId="{E276D60F-63D2-4981-9080-5C6525BCF87F}" destId="{CA973B76-49EF-434E-B20B-5AF595A10439}" srcOrd="0" destOrd="0" parTransId="{1A659A79-7A3F-4714-AA0E-0C743A2314B5}" sibTransId="{9F67F129-386D-43D9-ACE8-1413FDBA083C}"/>
    <dgm:cxn modelId="{058642EC-36BB-463F-A2C2-40C24B4F6DF0}" type="presOf" srcId="{CC363760-3B47-4F71-90CB-7EF9AE54521D}" destId="{40E80A61-3DC7-4C50-A988-A46517E237EA}" srcOrd="1" destOrd="0" presId="urn:microsoft.com/office/officeart/2005/8/layout/radial5"/>
    <dgm:cxn modelId="{5021A56F-9460-45AF-AAB9-7007DCDC1429}" type="presOf" srcId="{1A659A79-7A3F-4714-AA0E-0C743A2314B5}" destId="{D6DB19CA-F308-4F84-8632-4F798784F972}" srcOrd="1" destOrd="0" presId="urn:microsoft.com/office/officeart/2005/8/layout/radial5"/>
    <dgm:cxn modelId="{978B8E03-0A65-4E09-8015-447A6E8CE319}" srcId="{ADEC3979-ACBC-44A8-951C-F18298B46A83}" destId="{E276D60F-63D2-4981-9080-5C6525BCF87F}" srcOrd="0" destOrd="0" parTransId="{68209A6A-FB62-414B-80B5-F445E69FB08D}" sibTransId="{A3AE8916-7748-4279-AA1D-373340EE3416}"/>
    <dgm:cxn modelId="{F898D371-61CA-4BF1-850F-973E9F26999C}" type="presOf" srcId="{7BEBB9F7-4C83-4B6C-8EE4-200D9A96D4EE}" destId="{A6105FE4-0F47-46AB-B82E-6458A3B02D9E}" srcOrd="0" destOrd="0" presId="urn:microsoft.com/office/officeart/2005/8/layout/radial5"/>
    <dgm:cxn modelId="{1CE712D3-97B7-4C03-A2FE-88D552BD4E59}" type="presOf" srcId="{4CB1C225-DE66-40EF-BDA1-AFC0B0C7D31C}" destId="{6ECC34DD-4883-4BF7-A17F-47DACA00CF32}" srcOrd="0" destOrd="0" presId="urn:microsoft.com/office/officeart/2005/8/layout/radial5"/>
    <dgm:cxn modelId="{56B91E4A-85C4-42EE-AFDD-F3E777779B2D}" type="presOf" srcId="{38A71497-CC3B-4A26-A6D0-5E68B022E3AA}" destId="{F8385BE2-74FC-4259-8CAB-D2B6DF32F990}" srcOrd="0" destOrd="0" presId="urn:microsoft.com/office/officeart/2005/8/layout/radial5"/>
    <dgm:cxn modelId="{213CB84B-F5A8-43B2-A7F9-7EAE546D065D}" type="presOf" srcId="{060492CD-22FC-4E12-A882-655636E45B9C}" destId="{9E050446-E985-40B4-B3A2-A316E2942AE3}" srcOrd="1" destOrd="0" presId="urn:microsoft.com/office/officeart/2005/8/layout/radial5"/>
    <dgm:cxn modelId="{FE6347D7-0160-4781-B9A8-6C2F7F9B55CE}" type="presParOf" srcId="{D4A39BC9-6B06-494B-852A-C11F0C782A9B}" destId="{EDE0CB9A-7364-4590-831D-764DF657C8B0}" srcOrd="0" destOrd="0" presId="urn:microsoft.com/office/officeart/2005/8/layout/radial5"/>
    <dgm:cxn modelId="{FB8D0BAA-6732-45AD-A7FD-745C90F8471E}" type="presParOf" srcId="{D4A39BC9-6B06-494B-852A-C11F0C782A9B}" destId="{1239BACF-21E6-4B79-B8E4-2015665E5264}" srcOrd="1" destOrd="0" presId="urn:microsoft.com/office/officeart/2005/8/layout/radial5"/>
    <dgm:cxn modelId="{64AD27CB-69CE-46F1-BF32-BEF6FB6DE8C6}" type="presParOf" srcId="{1239BACF-21E6-4B79-B8E4-2015665E5264}" destId="{D6DB19CA-F308-4F84-8632-4F798784F972}" srcOrd="0" destOrd="0" presId="urn:microsoft.com/office/officeart/2005/8/layout/radial5"/>
    <dgm:cxn modelId="{7FBD39B2-729C-4F14-8FC9-DA4D864B1625}" type="presParOf" srcId="{D4A39BC9-6B06-494B-852A-C11F0C782A9B}" destId="{17070112-3191-4FBB-8285-3B414E86C918}" srcOrd="2" destOrd="0" presId="urn:microsoft.com/office/officeart/2005/8/layout/radial5"/>
    <dgm:cxn modelId="{616F9FA4-22B8-43F2-AD01-690A13236315}" type="presParOf" srcId="{D4A39BC9-6B06-494B-852A-C11F0C782A9B}" destId="{A6105FE4-0F47-46AB-B82E-6458A3B02D9E}" srcOrd="3" destOrd="0" presId="urn:microsoft.com/office/officeart/2005/8/layout/radial5"/>
    <dgm:cxn modelId="{F5FEB8B5-11EF-4783-8D92-62800E1A1328}" type="presParOf" srcId="{A6105FE4-0F47-46AB-B82E-6458A3B02D9E}" destId="{747B8957-435E-4564-8F87-AFE64393C957}" srcOrd="0" destOrd="0" presId="urn:microsoft.com/office/officeart/2005/8/layout/radial5"/>
    <dgm:cxn modelId="{E78C44CE-B0E0-40BC-85F9-DA4D8E4B16C1}" type="presParOf" srcId="{D4A39BC9-6B06-494B-852A-C11F0C782A9B}" destId="{CAAEC181-CF27-4202-BCFC-3116F64A20EB}" srcOrd="4" destOrd="0" presId="urn:microsoft.com/office/officeart/2005/8/layout/radial5"/>
    <dgm:cxn modelId="{9428F875-D94C-4EB6-BCE9-723A9E696897}" type="presParOf" srcId="{D4A39BC9-6B06-494B-852A-C11F0C782A9B}" destId="{D854A371-3002-4A5E-AD64-DB3C71019D95}" srcOrd="5" destOrd="0" presId="urn:microsoft.com/office/officeart/2005/8/layout/radial5"/>
    <dgm:cxn modelId="{2D5BAF2A-0102-4BF9-8C8D-2D843C4D1C5D}" type="presParOf" srcId="{D854A371-3002-4A5E-AD64-DB3C71019D95}" destId="{9E050446-E985-40B4-B3A2-A316E2942AE3}" srcOrd="0" destOrd="0" presId="urn:microsoft.com/office/officeart/2005/8/layout/radial5"/>
    <dgm:cxn modelId="{AF133F34-F859-4382-BDE1-3CDE39DAEDA5}" type="presParOf" srcId="{D4A39BC9-6B06-494B-852A-C11F0C782A9B}" destId="{F8385BE2-74FC-4259-8CAB-D2B6DF32F990}" srcOrd="6" destOrd="0" presId="urn:microsoft.com/office/officeart/2005/8/layout/radial5"/>
    <dgm:cxn modelId="{F934D3DC-DF19-4A38-9B0E-42E7BF985C3F}" type="presParOf" srcId="{D4A39BC9-6B06-494B-852A-C11F0C782A9B}" destId="{B864F66B-11EA-4334-99D5-3700B5F24D04}" srcOrd="7" destOrd="0" presId="urn:microsoft.com/office/officeart/2005/8/layout/radial5"/>
    <dgm:cxn modelId="{DF4FDE66-B185-4424-94E7-95AC7EAE5081}" type="presParOf" srcId="{B864F66B-11EA-4334-99D5-3700B5F24D04}" destId="{40E80A61-3DC7-4C50-A988-A46517E237EA}" srcOrd="0" destOrd="0" presId="urn:microsoft.com/office/officeart/2005/8/layout/radial5"/>
    <dgm:cxn modelId="{A6CE3800-A1BC-47B7-A272-EF4F67CC1BE5}" type="presParOf" srcId="{D4A39BC9-6B06-494B-852A-C11F0C782A9B}" destId="{6ECC34DD-4883-4BF7-A17F-47DACA00CF3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C97240-91D0-4FDA-8402-0259841ACBD7}">
      <dsp:nvSpPr>
        <dsp:cNvPr id="0" name=""/>
        <dsp:cNvSpPr/>
      </dsp:nvSpPr>
      <dsp:spPr>
        <a:xfrm rot="5400000">
          <a:off x="-19938" y="235964"/>
          <a:ext cx="1509848" cy="1325957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>
            <a:solidFill>
              <a:schemeClr val="tx1"/>
            </a:solidFill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Ações Corretivas     </a:t>
          </a:r>
          <a:endParaRPr lang="pt-BR" sz="1600" kern="1200" dirty="0">
            <a:solidFill>
              <a:schemeClr val="tx1"/>
            </a:solidFill>
          </a:endParaRPr>
        </a:p>
      </dsp:txBody>
      <dsp:txXfrm rot="5400000">
        <a:off x="-19938" y="235964"/>
        <a:ext cx="1509848" cy="1325957"/>
      </dsp:txXfrm>
    </dsp:sp>
    <dsp:sp modelId="{7EC56213-3490-4CC1-ABEC-97013A4784CE}">
      <dsp:nvSpPr>
        <dsp:cNvPr id="0" name=""/>
        <dsp:cNvSpPr/>
      </dsp:nvSpPr>
      <dsp:spPr>
        <a:xfrm rot="5400000">
          <a:off x="3596381" y="-1868941"/>
          <a:ext cx="1285488" cy="5348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Recuperação Urbana de Assentamentos Precários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Requalificação Urbana e Habitacional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Regularização Fundiária</a:t>
          </a:r>
          <a:endParaRPr lang="pt-BR" sz="1800" kern="1200" dirty="0"/>
        </a:p>
      </dsp:txBody>
      <dsp:txXfrm rot="5400000">
        <a:off x="3596381" y="-1868941"/>
        <a:ext cx="1285488" cy="5348041"/>
      </dsp:txXfrm>
    </dsp:sp>
    <dsp:sp modelId="{D7B5DCBB-61D3-4B75-B349-801FD9190D0D}">
      <dsp:nvSpPr>
        <dsp:cNvPr id="0" name=""/>
        <dsp:cNvSpPr/>
      </dsp:nvSpPr>
      <dsp:spPr>
        <a:xfrm rot="5400000">
          <a:off x="-256283" y="1829336"/>
          <a:ext cx="1936425" cy="1325968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</a:rPr>
            <a:t>Ampliação do Atendimento/ Ações Preventivas</a:t>
          </a:r>
          <a:endParaRPr lang="pt-BR" sz="1400" kern="1200" dirty="0">
            <a:solidFill>
              <a:schemeClr val="tx1"/>
            </a:solidFill>
          </a:endParaRPr>
        </a:p>
      </dsp:txBody>
      <dsp:txXfrm rot="5400000">
        <a:off x="-256283" y="1829336"/>
        <a:ext cx="1936425" cy="1325968"/>
      </dsp:txXfrm>
    </dsp:sp>
    <dsp:sp modelId="{0AE822CF-984E-423A-BEF2-422F7949CF5C}">
      <dsp:nvSpPr>
        <dsp:cNvPr id="0" name=""/>
        <dsp:cNvSpPr/>
      </dsp:nvSpPr>
      <dsp:spPr>
        <a:xfrm rot="5400000">
          <a:off x="3902594" y="-728899"/>
          <a:ext cx="1314646" cy="61111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Provisão de Moradias</a:t>
          </a:r>
          <a:endParaRPr lang="pt-BR" sz="2000" kern="1200" dirty="0"/>
        </a:p>
      </dsp:txBody>
      <dsp:txXfrm rot="5400000">
        <a:off x="3902594" y="-728899"/>
        <a:ext cx="1314646" cy="6111100"/>
      </dsp:txXfrm>
    </dsp:sp>
    <dsp:sp modelId="{93990C5A-486E-4B9A-AF1A-AF7D7D2FA35D}">
      <dsp:nvSpPr>
        <dsp:cNvPr id="0" name=""/>
        <dsp:cNvSpPr/>
      </dsp:nvSpPr>
      <dsp:spPr>
        <a:xfrm rot="5400000">
          <a:off x="-248717" y="3622640"/>
          <a:ext cx="1841380" cy="1246056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</a:rPr>
            <a:t>Aprimoramento do Setor Habitaciona</a:t>
          </a:r>
          <a:r>
            <a:rPr lang="pt-BR" sz="1100" kern="1200" dirty="0" smtClean="0">
              <a:solidFill>
                <a:schemeClr val="tx1"/>
              </a:solidFill>
            </a:rPr>
            <a:t>l</a:t>
          </a:r>
          <a:endParaRPr lang="pt-BR" sz="1100" kern="1200" dirty="0">
            <a:solidFill>
              <a:schemeClr val="tx1"/>
            </a:solidFill>
          </a:endParaRPr>
        </a:p>
      </dsp:txBody>
      <dsp:txXfrm rot="5400000">
        <a:off x="-248717" y="3622640"/>
        <a:ext cx="1841380" cy="1246056"/>
      </dsp:txXfrm>
    </dsp:sp>
    <dsp:sp modelId="{E8508E45-31F6-49B7-93EE-6A13696FE14D}">
      <dsp:nvSpPr>
        <dsp:cNvPr id="0" name=""/>
        <dsp:cNvSpPr/>
      </dsp:nvSpPr>
      <dsp:spPr>
        <a:xfrm rot="5400000">
          <a:off x="3891245" y="935244"/>
          <a:ext cx="1353823" cy="61293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Assistência Técnica e Desenvolvimento Institucional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Fundos e Subsídios</a:t>
          </a:r>
          <a:endParaRPr lang="pt-BR" sz="1800" kern="1200" dirty="0"/>
        </a:p>
      </dsp:txBody>
      <dsp:txXfrm rot="5400000">
        <a:off x="3891245" y="935244"/>
        <a:ext cx="1353823" cy="61293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E0CB9A-7364-4590-831D-764DF657C8B0}">
      <dsp:nvSpPr>
        <dsp:cNvPr id="0" name=""/>
        <dsp:cNvSpPr/>
      </dsp:nvSpPr>
      <dsp:spPr>
        <a:xfrm>
          <a:off x="3257948" y="2039275"/>
          <a:ext cx="1915037" cy="1286915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Reduzir a Desigualdade e a Segregação Socioeconômica e Territorial</a:t>
          </a:r>
          <a:endParaRPr lang="pt-BR" sz="1600" kern="1200" dirty="0"/>
        </a:p>
      </dsp:txBody>
      <dsp:txXfrm>
        <a:off x="3257948" y="2039275"/>
        <a:ext cx="1915037" cy="1286915"/>
      </dsp:txXfrm>
    </dsp:sp>
    <dsp:sp modelId="{1239BACF-21E6-4B79-B8E4-2015665E5264}">
      <dsp:nvSpPr>
        <dsp:cNvPr id="0" name=""/>
        <dsp:cNvSpPr/>
      </dsp:nvSpPr>
      <dsp:spPr>
        <a:xfrm rot="16134552">
          <a:off x="4086875" y="1594140"/>
          <a:ext cx="224848" cy="478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6134552">
        <a:off x="4086875" y="1594140"/>
        <a:ext cx="224848" cy="478932"/>
      </dsp:txXfrm>
    </dsp:sp>
    <dsp:sp modelId="{17070112-3191-4FBB-8285-3B414E86C918}">
      <dsp:nvSpPr>
        <dsp:cNvPr id="0" name=""/>
        <dsp:cNvSpPr/>
      </dsp:nvSpPr>
      <dsp:spPr>
        <a:xfrm>
          <a:off x="2574645" y="175022"/>
          <a:ext cx="3213568" cy="1440164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sng" kern="1200" dirty="0" smtClean="0"/>
            <a:t>Habitação e Vulnerabilidade Social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•Provisão de infraestrutura necessária à regularização fundiária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•Habitação de Interesse Social associada a usos misto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 dirty="0"/>
        </a:p>
      </dsp:txBody>
      <dsp:txXfrm>
        <a:off x="2574645" y="175022"/>
        <a:ext cx="3213568" cy="1440164"/>
      </dsp:txXfrm>
    </dsp:sp>
    <dsp:sp modelId="{A6105FE4-0F47-46AB-B82E-6458A3B02D9E}">
      <dsp:nvSpPr>
        <dsp:cNvPr id="0" name=""/>
        <dsp:cNvSpPr/>
      </dsp:nvSpPr>
      <dsp:spPr>
        <a:xfrm rot="21557502">
          <a:off x="5349109" y="2426626"/>
          <a:ext cx="424758" cy="478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21557502">
        <a:off x="5349109" y="2426626"/>
        <a:ext cx="424758" cy="478932"/>
      </dsp:txXfrm>
    </dsp:sp>
    <dsp:sp modelId="{CAAEC181-CF27-4202-BCFC-3116F64A20EB}">
      <dsp:nvSpPr>
        <dsp:cNvPr id="0" name=""/>
        <dsp:cNvSpPr/>
      </dsp:nvSpPr>
      <dsp:spPr>
        <a:xfrm>
          <a:off x="5974014" y="1872211"/>
          <a:ext cx="2242391" cy="1549840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sng" kern="1200" dirty="0" smtClean="0"/>
            <a:t>Ordenamento Territorial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•Rede de Centralidades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•Aproximação entre Emprego e Moradia </a:t>
          </a:r>
        </a:p>
      </dsp:txBody>
      <dsp:txXfrm>
        <a:off x="5974014" y="1872211"/>
        <a:ext cx="2242391" cy="1549840"/>
      </dsp:txXfrm>
    </dsp:sp>
    <dsp:sp modelId="{D854A371-3002-4A5E-AD64-DB3C71019D95}">
      <dsp:nvSpPr>
        <dsp:cNvPr id="0" name=""/>
        <dsp:cNvSpPr/>
      </dsp:nvSpPr>
      <dsp:spPr>
        <a:xfrm rot="5499873">
          <a:off x="4054549" y="3333652"/>
          <a:ext cx="270086" cy="478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5499873">
        <a:off x="4054549" y="3333652"/>
        <a:ext cx="270086" cy="478932"/>
      </dsp:txXfrm>
    </dsp:sp>
    <dsp:sp modelId="{F8385BE2-74FC-4259-8CAB-D2B6DF32F990}">
      <dsp:nvSpPr>
        <dsp:cNvPr id="0" name=""/>
        <dsp:cNvSpPr/>
      </dsp:nvSpPr>
      <dsp:spPr>
        <a:xfrm>
          <a:off x="1639995" y="3835426"/>
          <a:ext cx="5042331" cy="1432149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sng" kern="1200" dirty="0" smtClean="0"/>
            <a:t>Meio Ambiente, Saneamento e Recursos Hídricos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•Desenvolvimento das Áreas Ambientalmente Frágeis, Produtoras de Serviços Ambientais e Sujeitas à Legislação Ambiental.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•Paisagens Agrícolas Multifuncionais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•Pagamento por Serviços Ambientais</a:t>
          </a:r>
          <a:endParaRPr lang="pt-BR" sz="1400" kern="1200" dirty="0"/>
        </a:p>
      </dsp:txBody>
      <dsp:txXfrm>
        <a:off x="1639995" y="3835426"/>
        <a:ext cx="5042331" cy="1432149"/>
      </dsp:txXfrm>
    </dsp:sp>
    <dsp:sp modelId="{B864F66B-11EA-4334-99D5-3700B5F24D04}">
      <dsp:nvSpPr>
        <dsp:cNvPr id="0" name=""/>
        <dsp:cNvSpPr/>
      </dsp:nvSpPr>
      <dsp:spPr>
        <a:xfrm rot="10939833">
          <a:off x="2730013" y="2390432"/>
          <a:ext cx="374512" cy="478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939833">
        <a:off x="2730013" y="2390432"/>
        <a:ext cx="374512" cy="478932"/>
      </dsp:txXfrm>
    </dsp:sp>
    <dsp:sp modelId="{6ECC34DD-4883-4BF7-A17F-47DACA00CF32}">
      <dsp:nvSpPr>
        <dsp:cNvPr id="0" name=""/>
        <dsp:cNvSpPr/>
      </dsp:nvSpPr>
      <dsp:spPr>
        <a:xfrm>
          <a:off x="322124" y="1841207"/>
          <a:ext cx="2233700" cy="1457054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sng" kern="1200" dirty="0" smtClean="0"/>
            <a:t>Mobilidade, Transporte e Logística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•Rede de Transportes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•Promoção de Ligações Perimetrais</a:t>
          </a:r>
          <a:endParaRPr lang="pt-BR" sz="1400" kern="1200" dirty="0"/>
        </a:p>
      </dsp:txBody>
      <dsp:txXfrm>
        <a:off x="322124" y="1841207"/>
        <a:ext cx="2233700" cy="1457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78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F2C3A-C3EE-4355-8681-1BF82001A64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74501-7C31-470C-B196-6870383AB05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850EA-4379-4C7B-B4C8-B4D39F021CE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BDA59-AC13-41E0-8A86-68C696C74F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F877C3C2-7B40-4EA0-8625-EE3FEAB8881E}" type="datetimeFigureOut">
              <a:rPr lang="pt-BR">
                <a:solidFill>
                  <a:prstClr val="black"/>
                </a:solidFill>
              </a:rPr>
              <a:pPr/>
              <a:t>21/09/2017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65C69E6D-E5B3-4173-9ADE-E9718B0C4238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F877C3C2-7B40-4EA0-8625-EE3FEAB8881E}" type="datetimeFigureOut">
              <a:rPr lang="pt-BR">
                <a:solidFill>
                  <a:prstClr val="black"/>
                </a:solidFill>
              </a:rPr>
              <a:pPr/>
              <a:t>21/09/2017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65C69E6D-E5B3-4173-9ADE-E9718B0C4238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F877C3C2-7B40-4EA0-8625-EE3FEAB8881E}" type="datetimeFigureOut">
              <a:rPr lang="pt-BR">
                <a:solidFill>
                  <a:prstClr val="black"/>
                </a:solidFill>
              </a:rPr>
              <a:pPr/>
              <a:t>21/09/2017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65C69E6D-E5B3-4173-9ADE-E9718B0C4238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F877C3C2-7B40-4EA0-8625-EE3FEAB8881E}" type="datetimeFigureOut">
              <a:rPr lang="pt-BR">
                <a:solidFill>
                  <a:prstClr val="black"/>
                </a:solidFill>
              </a:rPr>
              <a:pPr/>
              <a:t>21/09/2017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65C69E6D-E5B3-4173-9ADE-E9718B0C4238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13CD8-7E49-43BB-BFBB-DA7BB4C386E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B67FF-0D1D-4B56-A198-AA8D853853D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200" b="1" cap="all"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788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4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3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1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0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5FAE-AB10-4165-B954-14F2E3B9127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CF49C-5373-4576-8280-6860C05FBC6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Century Gothic" pitchFamily="34" charset="0"/>
              </a:defRPr>
            </a:lvl1pPr>
            <a:lvl2pPr>
              <a:defRPr sz="2500">
                <a:latin typeface="Century Gothic" pitchFamily="34" charset="0"/>
              </a:defRPr>
            </a:lvl2pPr>
            <a:lvl3pPr>
              <a:defRPr sz="2100">
                <a:latin typeface="Century Gothic" pitchFamily="34" charset="0"/>
              </a:defRPr>
            </a:lvl3pPr>
            <a:lvl4pPr>
              <a:defRPr sz="1900">
                <a:latin typeface="Century Gothic" pitchFamily="34" charset="0"/>
              </a:defRPr>
            </a:lvl4pPr>
            <a:lvl5pPr>
              <a:defRPr sz="1900">
                <a:latin typeface="Century Gothic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Century Gothic" pitchFamily="34" charset="0"/>
              </a:defRPr>
            </a:lvl1pPr>
            <a:lvl2pPr>
              <a:defRPr sz="2500">
                <a:latin typeface="Century Gothic" pitchFamily="34" charset="0"/>
              </a:defRPr>
            </a:lvl2pPr>
            <a:lvl3pPr>
              <a:defRPr sz="2100">
                <a:latin typeface="Century Gothic" pitchFamily="34" charset="0"/>
              </a:defRPr>
            </a:lvl3pPr>
            <a:lvl4pPr>
              <a:defRPr sz="1900">
                <a:latin typeface="Century Gothic" pitchFamily="34" charset="0"/>
              </a:defRPr>
            </a:lvl4pPr>
            <a:lvl5pPr>
              <a:defRPr sz="1900">
                <a:latin typeface="Century Gothic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AEF19-F70F-4A11-9F1D-D226238F874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43A96-35AD-4DFC-BFB5-2396C39548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>
                <a:latin typeface="Century Gothic" pitchFamily="34" charset="0"/>
              </a:defRPr>
            </a:lvl1pPr>
            <a:lvl2pPr marL="478862" indent="0">
              <a:buNone/>
              <a:defRPr sz="2100" b="1"/>
            </a:lvl2pPr>
            <a:lvl3pPr marL="957724" indent="0">
              <a:buNone/>
              <a:defRPr sz="1900" b="1"/>
            </a:lvl3pPr>
            <a:lvl4pPr marL="1436587" indent="0">
              <a:buNone/>
              <a:defRPr sz="1600" b="1"/>
            </a:lvl4pPr>
            <a:lvl5pPr marL="1915450" indent="0">
              <a:buNone/>
              <a:defRPr sz="1600" b="1"/>
            </a:lvl5pPr>
            <a:lvl6pPr marL="2394312" indent="0">
              <a:buNone/>
              <a:defRPr sz="1600" b="1"/>
            </a:lvl6pPr>
            <a:lvl7pPr marL="2873174" indent="0">
              <a:buNone/>
              <a:defRPr sz="1600" b="1"/>
            </a:lvl7pPr>
            <a:lvl8pPr marL="3352036" indent="0">
              <a:buNone/>
              <a:defRPr sz="1600" b="1"/>
            </a:lvl8pPr>
            <a:lvl9pPr marL="3830898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Century Gothic" pitchFamily="34" charset="0"/>
              </a:defRPr>
            </a:lvl1pPr>
            <a:lvl2pPr>
              <a:defRPr sz="2100">
                <a:latin typeface="Century Gothic" pitchFamily="34" charset="0"/>
              </a:defRPr>
            </a:lvl2pPr>
            <a:lvl3pPr>
              <a:defRPr sz="19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8"/>
            <a:ext cx="4041775" cy="6397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>
                <a:latin typeface="Century Gothic" pitchFamily="34" charset="0"/>
              </a:defRPr>
            </a:lvl1pPr>
            <a:lvl2pPr marL="478862" indent="0">
              <a:buNone/>
              <a:defRPr sz="2100" b="1"/>
            </a:lvl2pPr>
            <a:lvl3pPr marL="957724" indent="0">
              <a:buNone/>
              <a:defRPr sz="1900" b="1"/>
            </a:lvl3pPr>
            <a:lvl4pPr marL="1436587" indent="0">
              <a:buNone/>
              <a:defRPr sz="1600" b="1"/>
            </a:lvl4pPr>
            <a:lvl5pPr marL="1915450" indent="0">
              <a:buNone/>
              <a:defRPr sz="1600" b="1"/>
            </a:lvl5pPr>
            <a:lvl6pPr marL="2394312" indent="0">
              <a:buNone/>
              <a:defRPr sz="1600" b="1"/>
            </a:lvl6pPr>
            <a:lvl7pPr marL="2873174" indent="0">
              <a:buNone/>
              <a:defRPr sz="1600" b="1"/>
            </a:lvl7pPr>
            <a:lvl8pPr marL="3352036" indent="0">
              <a:buNone/>
              <a:defRPr sz="1600" b="1"/>
            </a:lvl8pPr>
            <a:lvl9pPr marL="3830898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Century Gothic" pitchFamily="34" charset="0"/>
              </a:defRPr>
            </a:lvl1pPr>
            <a:lvl2pPr>
              <a:defRPr sz="2100">
                <a:latin typeface="Century Gothic" pitchFamily="34" charset="0"/>
              </a:defRPr>
            </a:lvl2pPr>
            <a:lvl3pPr>
              <a:defRPr sz="19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7E855-A61C-4571-B0A0-4B47275E27D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83002-041B-4556-A1BA-A956E0E326D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CE42-EF99-4BB3-B220-CD2BF8D5515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90231-A185-4B74-B2FA-125793AB68F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100" b="1"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400">
                <a:latin typeface="Century Gothic" pitchFamily="34" charset="0"/>
              </a:defRPr>
            </a:lvl1pPr>
            <a:lvl2pPr>
              <a:defRPr sz="2900">
                <a:latin typeface="Century Gothic" pitchFamily="34" charset="0"/>
              </a:defRPr>
            </a:lvl2pPr>
            <a:lvl3pPr>
              <a:defRPr sz="2500">
                <a:latin typeface="Century Gothic" pitchFamily="34" charset="0"/>
              </a:defRPr>
            </a:lvl3pPr>
            <a:lvl4pPr>
              <a:defRPr sz="2100">
                <a:latin typeface="Century Gothic" pitchFamily="34" charset="0"/>
              </a:defRPr>
            </a:lvl4pPr>
            <a:lvl5pPr>
              <a:defRPr sz="2100">
                <a:latin typeface="Century Gothic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Century Gothic" pitchFamily="34" charset="0"/>
              </a:defRPr>
            </a:lvl1pPr>
            <a:lvl2pPr marL="478862" indent="0">
              <a:buNone/>
              <a:defRPr sz="1300"/>
            </a:lvl2pPr>
            <a:lvl3pPr marL="957724" indent="0">
              <a:buNone/>
              <a:defRPr sz="1000"/>
            </a:lvl3pPr>
            <a:lvl4pPr marL="1436587" indent="0">
              <a:buNone/>
              <a:defRPr sz="900"/>
            </a:lvl4pPr>
            <a:lvl5pPr marL="1915450" indent="0">
              <a:buNone/>
              <a:defRPr sz="900"/>
            </a:lvl5pPr>
            <a:lvl6pPr marL="2394312" indent="0">
              <a:buNone/>
              <a:defRPr sz="900"/>
            </a:lvl6pPr>
            <a:lvl7pPr marL="2873174" indent="0">
              <a:buNone/>
              <a:defRPr sz="900"/>
            </a:lvl7pPr>
            <a:lvl8pPr marL="3352036" indent="0">
              <a:buNone/>
              <a:defRPr sz="900"/>
            </a:lvl8pPr>
            <a:lvl9pPr marL="3830898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E9009-18DE-43A6-ADBA-861A9A24BDE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310D-2512-4E18-AFAC-6659C8C3803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100" b="1"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862" indent="0">
              <a:buNone/>
              <a:defRPr sz="2900"/>
            </a:lvl2pPr>
            <a:lvl3pPr marL="957724" indent="0">
              <a:buNone/>
              <a:defRPr sz="2500"/>
            </a:lvl3pPr>
            <a:lvl4pPr marL="1436587" indent="0">
              <a:buNone/>
              <a:defRPr sz="2100"/>
            </a:lvl4pPr>
            <a:lvl5pPr marL="1915450" indent="0">
              <a:buNone/>
              <a:defRPr sz="2100"/>
            </a:lvl5pPr>
            <a:lvl6pPr marL="2394312" indent="0">
              <a:buNone/>
              <a:defRPr sz="2100"/>
            </a:lvl6pPr>
            <a:lvl7pPr marL="2873174" indent="0">
              <a:buNone/>
              <a:defRPr sz="2100"/>
            </a:lvl7pPr>
            <a:lvl8pPr marL="3352036" indent="0">
              <a:buNone/>
              <a:defRPr sz="2100"/>
            </a:lvl8pPr>
            <a:lvl9pPr marL="3830898" indent="0">
              <a:buNone/>
              <a:defRPr sz="21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Century Gothic" pitchFamily="34" charset="0"/>
              </a:defRPr>
            </a:lvl1pPr>
            <a:lvl2pPr marL="478862" indent="0">
              <a:buNone/>
              <a:defRPr sz="1300"/>
            </a:lvl2pPr>
            <a:lvl3pPr marL="957724" indent="0">
              <a:buNone/>
              <a:defRPr sz="1000"/>
            </a:lvl3pPr>
            <a:lvl4pPr marL="1436587" indent="0">
              <a:buNone/>
              <a:defRPr sz="900"/>
            </a:lvl4pPr>
            <a:lvl5pPr marL="1915450" indent="0">
              <a:buNone/>
              <a:defRPr sz="900"/>
            </a:lvl5pPr>
            <a:lvl6pPr marL="2394312" indent="0">
              <a:buNone/>
              <a:defRPr sz="900"/>
            </a:lvl6pPr>
            <a:lvl7pPr marL="2873174" indent="0">
              <a:buNone/>
              <a:defRPr sz="900"/>
            </a:lvl7pPr>
            <a:lvl8pPr marL="3352036" indent="0">
              <a:buNone/>
              <a:defRPr sz="900"/>
            </a:lvl8pPr>
            <a:lvl9pPr marL="3830898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2523F-773F-4317-A5F0-E9B6FF78FB3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2B9D-4DDB-4DA3-98DA-AE89F39A0C8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E0D6B-5C87-48B2-B879-E09847F3885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FE9CC-7B05-48BC-8C59-349E29F0075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_PDUI_jpg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539552" y="6190126"/>
            <a:ext cx="1800200" cy="66851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88225" y="5080265"/>
            <a:ext cx="2555775" cy="177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jfilho\Desktop\CDRMS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99792" y="6363419"/>
            <a:ext cx="1440160" cy="305941"/>
          </a:xfrm>
          <a:prstGeom prst="rect">
            <a:avLst/>
          </a:prstGeom>
          <a:noFill/>
        </p:spPr>
      </p:pic>
      <p:pic>
        <p:nvPicPr>
          <p:cNvPr id="10" name="Picture 2" descr="C:\Users\jfilho\Desktop\logo.png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27984" y="6316241"/>
            <a:ext cx="864096" cy="425127"/>
          </a:xfrm>
          <a:prstGeom prst="rect">
            <a:avLst/>
          </a:prstGeom>
          <a:noFill/>
        </p:spPr>
      </p:pic>
      <p:cxnSp>
        <p:nvCxnSpPr>
          <p:cNvPr id="11" name="Conector reto 10"/>
          <p:cNvCxnSpPr/>
          <p:nvPr userDrawn="1"/>
        </p:nvCxnSpPr>
        <p:spPr>
          <a:xfrm flipH="1">
            <a:off x="360040" y="6165304"/>
            <a:ext cx="5796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8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78862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724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587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545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6288" indent="-29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5388" indent="-238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813" indent="-238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238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743" indent="-239431" algn="l" defTabSz="9577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606" indent="-239431" algn="l" defTabSz="9577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468" indent="-239431" algn="l" defTabSz="9577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330" indent="-239431" algn="l" defTabSz="9577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62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24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87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450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312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174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036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898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21/09/2017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filho\Desktop\Logo PDUI 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336704" cy="3620974"/>
          </a:xfrm>
          <a:prstGeom prst="rect">
            <a:avLst/>
          </a:prstGeom>
          <a:noFill/>
        </p:spPr>
      </p:pic>
      <p:pic>
        <p:nvPicPr>
          <p:cNvPr id="14" name="Picture 2" descr="C:\Users\jfilho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610894"/>
            <a:ext cx="1224136" cy="602263"/>
          </a:xfrm>
          <a:prstGeom prst="rect">
            <a:avLst/>
          </a:prstGeom>
          <a:noFill/>
        </p:spPr>
      </p:pic>
      <p:pic>
        <p:nvPicPr>
          <p:cNvPr id="16" name="Picture 4" descr="C:\Users\jfilho\Desktop\CDR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09101"/>
            <a:ext cx="2448272" cy="520099"/>
          </a:xfrm>
          <a:prstGeom prst="rect">
            <a:avLst/>
          </a:prstGeom>
          <a:noFill/>
        </p:spPr>
      </p:pic>
      <p:cxnSp>
        <p:nvCxnSpPr>
          <p:cNvPr id="17" name="Conector reto 16"/>
          <p:cNvCxnSpPr/>
          <p:nvPr/>
        </p:nvCxnSpPr>
        <p:spPr>
          <a:xfrm flipH="1">
            <a:off x="2195736" y="4106838"/>
            <a:ext cx="47525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0" y="5517232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706090"/>
          </a:xfrm>
        </p:spPr>
        <p:txBody>
          <a:bodyPr/>
          <a:lstStyle/>
          <a:p>
            <a:r>
              <a:rPr lang="pt-BR" sz="2400" b="1" dirty="0" smtClean="0">
                <a:latin typeface="+mj-lt"/>
              </a:rPr>
              <a:t>Desenvolvimento </a:t>
            </a:r>
            <a:r>
              <a:rPr lang="pt-BR" sz="2400" b="1" dirty="0" smtClean="0">
                <a:latin typeface="+mj-lt"/>
              </a:rPr>
              <a:t>Econômico</a:t>
            </a:r>
            <a:r>
              <a:rPr lang="pt-BR" sz="2400" b="1" dirty="0" smtClean="0">
                <a:latin typeface="+mj-lt"/>
              </a:rPr>
              <a:t>, </a:t>
            </a:r>
            <a:r>
              <a:rPr lang="pt-BR" sz="2400" b="1" dirty="0" smtClean="0">
                <a:latin typeface="+mj-lt"/>
              </a:rPr>
              <a:t>Social e </a:t>
            </a:r>
            <a:r>
              <a:rPr lang="pt-BR" sz="2400" b="1" dirty="0" smtClean="0">
                <a:latin typeface="+mj-lt"/>
              </a:rPr>
              <a:t>Territorial</a:t>
            </a:r>
            <a:endParaRPr lang="pt-BR" sz="2400" b="1" dirty="0">
              <a:latin typeface="+mj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2400" b="1" dirty="0" smtClean="0">
                <a:latin typeface="+mn-lt"/>
              </a:rPr>
              <a:t>Estratégias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endParaRPr lang="pt-BR" sz="2400" dirty="0" smtClean="0">
              <a:latin typeface="+mn-lt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+mn-lt"/>
              </a:rPr>
              <a:t>Necessidade de orientar o crescimento da Metrópole para maior igualdade de oportunidades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endParaRPr lang="pt-BR" sz="2400" dirty="0" smtClean="0">
              <a:latin typeface="+mn-lt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+mn-lt"/>
              </a:rPr>
              <a:t>Promover criação de rede de centralidades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endParaRPr lang="pt-BR" sz="2400" dirty="0" smtClean="0">
              <a:latin typeface="+mn-lt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+mn-lt"/>
              </a:rPr>
              <a:t>Compatibilizar transporte, moradia, emprego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endParaRPr lang="pt-BR" sz="2400" dirty="0" smtClean="0">
              <a:latin typeface="+mn-lt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 smtClean="0">
                <a:latin typeface="+mn-lt"/>
              </a:rPr>
              <a:t>Proporcionar melhoria da qualidade de vida</a:t>
            </a:r>
          </a:p>
          <a:p>
            <a:pPr marL="0" indent="0">
              <a:spcBef>
                <a:spcPts val="0"/>
              </a:spcBef>
              <a:buNone/>
            </a:pPr>
            <a:endParaRPr lang="pt-BR" sz="2400" b="1" dirty="0" smtClean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4139952" y="1268760"/>
            <a:ext cx="4248472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Reduzir a Desigualdade e a Segregação Socioeconômica e Territorial.</a:t>
            </a: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611560" y="1268760"/>
            <a:ext cx="2520280" cy="115212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 smtClean="0"/>
              <a:t>Diretriz Prioritária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611560" y="2780928"/>
            <a:ext cx="2664296" cy="115212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b="1" dirty="0" smtClean="0"/>
              <a:t>Propostas Estruturadas existentes</a:t>
            </a:r>
          </a:p>
        </p:txBody>
      </p:sp>
      <p:sp>
        <p:nvSpPr>
          <p:cNvPr id="9" name="Retângulo com Canto Diagonal Aparado 8"/>
          <p:cNvSpPr/>
          <p:nvPr/>
        </p:nvSpPr>
        <p:spPr>
          <a:xfrm>
            <a:off x="3563888" y="3140968"/>
            <a:ext cx="2088232" cy="1296144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Plano Metropolitano de Turismo</a:t>
            </a:r>
            <a:endParaRPr lang="pt-BR" dirty="0"/>
          </a:p>
        </p:txBody>
      </p:sp>
      <p:sp>
        <p:nvSpPr>
          <p:cNvPr id="11" name="Retângulo com Canto Diagonal Aparado 10"/>
          <p:cNvSpPr/>
          <p:nvPr/>
        </p:nvSpPr>
        <p:spPr>
          <a:xfrm>
            <a:off x="5940152" y="3356992"/>
            <a:ext cx="2808312" cy="2088232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Programa de Infraestrutura Rural</a:t>
            </a:r>
          </a:p>
          <a:p>
            <a:pPr algn="ctr"/>
            <a:r>
              <a:rPr lang="pt-BR" b="1" dirty="0" smtClean="0"/>
              <a:t> e </a:t>
            </a:r>
          </a:p>
          <a:p>
            <a:pPr algn="ctr"/>
            <a:r>
              <a:rPr lang="pt-BR" b="1" dirty="0" smtClean="0"/>
              <a:t>Fomento à Sustentabilidade Ambiental e à Geração de Renda</a:t>
            </a:r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12" name="Retângulo com Canto Diagonal Aparado 11"/>
          <p:cNvSpPr/>
          <p:nvPr/>
        </p:nvSpPr>
        <p:spPr>
          <a:xfrm>
            <a:off x="2771800" y="4653136"/>
            <a:ext cx="2232248" cy="1440160"/>
          </a:xfrm>
          <a:prstGeom prst="snip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Programa Metropolitano de Competitividade e Inovação</a:t>
            </a:r>
            <a:endParaRPr lang="pt-BR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539552" y="2708920"/>
            <a:ext cx="835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com Canto Diagonal Aparado 17"/>
          <p:cNvSpPr/>
          <p:nvPr/>
        </p:nvSpPr>
        <p:spPr>
          <a:xfrm>
            <a:off x="971600" y="4581128"/>
            <a:ext cx="792088" cy="504056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?</a:t>
            </a:r>
            <a:endParaRPr lang="pt-BR" sz="3200" b="1" dirty="0"/>
          </a:p>
        </p:txBody>
      </p:sp>
      <p:sp>
        <p:nvSpPr>
          <p:cNvPr id="19" name="Retângulo com Canto Diagonal Aparado 18"/>
          <p:cNvSpPr/>
          <p:nvPr/>
        </p:nvSpPr>
        <p:spPr>
          <a:xfrm>
            <a:off x="1763688" y="4005064"/>
            <a:ext cx="792088" cy="504056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?</a:t>
            </a:r>
            <a:endParaRPr lang="pt-BR" sz="3200" b="1" dirty="0"/>
          </a:p>
        </p:txBody>
      </p:sp>
      <p:sp>
        <p:nvSpPr>
          <p:cNvPr id="20" name="Retângulo com Canto Diagonal Aparado 19"/>
          <p:cNvSpPr/>
          <p:nvPr/>
        </p:nvSpPr>
        <p:spPr>
          <a:xfrm>
            <a:off x="827584" y="5517232"/>
            <a:ext cx="792088" cy="504056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?</a:t>
            </a:r>
            <a:endParaRPr lang="pt-BR" sz="3200" b="1" dirty="0"/>
          </a:p>
        </p:txBody>
      </p:sp>
      <p:sp>
        <p:nvSpPr>
          <p:cNvPr id="21" name="Retângulo com Canto Diagonal Aparado 20"/>
          <p:cNvSpPr/>
          <p:nvPr/>
        </p:nvSpPr>
        <p:spPr>
          <a:xfrm>
            <a:off x="1763688" y="5157192"/>
            <a:ext cx="792088" cy="504056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?</a:t>
            </a:r>
            <a:endParaRPr lang="pt-BR" sz="3200" b="1" dirty="0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51520" y="274638"/>
            <a:ext cx="8784976" cy="7060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Desenvolvimento Econômico, Social e Territorial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251520" y="764704"/>
          <a:ext cx="843528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359024" y="116632"/>
            <a:ext cx="8784976" cy="7060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Desenvolvimento Econômico, Social e Territorial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67334"/>
            <a:ext cx="8229600" cy="5890666"/>
          </a:xfrm>
        </p:spPr>
        <p:txBody>
          <a:bodyPr/>
          <a:lstStyle/>
          <a:p>
            <a:pPr algn="l"/>
            <a:r>
              <a:rPr lang="pt-BR" sz="2000" b="1" dirty="0" smtClean="0"/>
              <a:t>Estratégias:</a:t>
            </a:r>
            <a:r>
              <a:rPr lang="pt-BR" sz="2000" dirty="0" smtClean="0"/>
              <a:t> 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 1) Proteção das áreas de interesse ambiental </a:t>
            </a: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 2) Universalização dos serviços de saneamento básico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 3) Adaptação às mudanças climáticas </a:t>
            </a: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95536" y="26064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altLang="pt-BR" sz="2400" b="1" dirty="0" smtClean="0"/>
              <a:t>Meio Ambiente, Saneamento e Recursos </a:t>
            </a:r>
            <a:r>
              <a:rPr lang="pt-BR" altLang="pt-BR" sz="2400" b="1" dirty="0" smtClean="0"/>
              <a:t>Hídricos</a:t>
            </a:r>
            <a:endParaRPr lang="pt-BR" sz="20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67334"/>
            <a:ext cx="8229600" cy="5890666"/>
          </a:xfrm>
        </p:spPr>
        <p:txBody>
          <a:bodyPr/>
          <a:lstStyle/>
          <a:p>
            <a:pPr lvl="0" algn="l"/>
            <a:r>
              <a:rPr lang="pt-BR" sz="1600" b="1" dirty="0" smtClean="0"/>
              <a:t> </a:t>
            </a:r>
            <a:r>
              <a:rPr lang="pt-BR" sz="1600" b="1" dirty="0" smtClean="0"/>
              <a:t>1) Proteção das áreas de interesse ambiental </a:t>
            </a:r>
            <a:br>
              <a:rPr lang="pt-BR" sz="1600" b="1" dirty="0" smtClean="0"/>
            </a:br>
            <a:r>
              <a:rPr lang="pt-BR" sz="1600" u="sng" dirty="0" smtClean="0"/>
              <a:t>uso </a:t>
            </a:r>
            <a:r>
              <a:rPr lang="pt-BR" sz="1600" u="sng" dirty="0" smtClean="0"/>
              <a:t>e ocupação do solo</a:t>
            </a:r>
            <a:r>
              <a:rPr lang="pt-BR" sz="1600" dirty="0" smtClean="0"/>
              <a:t> 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 </a:t>
            </a:r>
            <a:r>
              <a:rPr lang="pt-BR" sz="1600" dirty="0" smtClean="0"/>
              <a:t>1. Preservar</a:t>
            </a:r>
            <a:r>
              <a:rPr lang="pt-BR" sz="1600" dirty="0" smtClean="0"/>
              <a:t>, conservar e recuperar as Áreas de Preservação Permanente (</a:t>
            </a:r>
            <a:r>
              <a:rPr lang="pt-BR" sz="1600" dirty="0" err="1" smtClean="0"/>
              <a:t>APPs</a:t>
            </a:r>
            <a:r>
              <a:rPr lang="pt-BR" sz="1600" dirty="0" smtClean="0"/>
              <a:t>) e demais áreas protegidas, articulando adequadamente a rede hídrica, os remanescentes de vegetação e o ambiente construído, propiciando sempre que possível  a conectividade entre os parques e as demais áreas protegidas públicas e particulares e o estabelecimento, a longo prazo, de corredores ecológicos</a:t>
            </a:r>
            <a:r>
              <a:rPr lang="pt-BR" sz="1600" dirty="0" smtClean="0"/>
              <a:t>.</a:t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2. Estimular </a:t>
            </a:r>
            <a:r>
              <a:rPr lang="pt-BR" sz="1600" dirty="0" smtClean="0"/>
              <a:t>a criação e fortalecer a gestão de parques e áreas verdes, promovendo o aumento da oferta e a melhoria da acessibilidade a equipamentos públicos de lazer, recreação e educação. 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3. Conter </a:t>
            </a:r>
            <a:r>
              <a:rPr lang="pt-BR" sz="1600" dirty="0" smtClean="0"/>
              <a:t>a expansão das áreas urbanas sobre unidades de conservação e demais áreas protegidas, sobretudo aquelas de proteção dos mananciais e de produção agrícola sustentável, promovendo a harmonia entre as Zonas de Amortecimento das UCS e os atributos dos Planos Diretores para essas áreas</a:t>
            </a:r>
            <a:r>
              <a:rPr lang="pt-BR" sz="1600" dirty="0" smtClean="0"/>
              <a:t>.</a:t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4. Promover </a:t>
            </a:r>
            <a:r>
              <a:rPr lang="pt-BR" sz="1600" dirty="0" smtClean="0"/>
              <a:t>a implantação de paisagens agrícolas multifuncionais, tornando os sistemas produtivos vetores de conservação ambiental. </a:t>
            </a:r>
            <a:br>
              <a:rPr lang="pt-BR" sz="1600" dirty="0" smtClean="0"/>
            </a:br>
            <a:r>
              <a:rPr lang="pt-BR" sz="1600" b="1" dirty="0" smtClean="0"/>
              <a:t/>
            </a:r>
            <a:br>
              <a:rPr lang="pt-BR" sz="1600" b="1" dirty="0" smtClean="0"/>
            </a:br>
            <a:endParaRPr 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395536" y="26064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altLang="pt-BR" sz="2400" b="1" dirty="0" smtClean="0"/>
              <a:t>Meio Ambiente, Saneamento e Recursos </a:t>
            </a:r>
            <a:r>
              <a:rPr lang="pt-BR" altLang="pt-BR" sz="2400" b="1" dirty="0" smtClean="0"/>
              <a:t>Hídricos</a:t>
            </a:r>
            <a:endParaRPr lang="pt-BR" sz="20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67334"/>
            <a:ext cx="8229600" cy="5890666"/>
          </a:xfrm>
        </p:spPr>
        <p:txBody>
          <a:bodyPr/>
          <a:lstStyle/>
          <a:p>
            <a:pPr lvl="0" algn="l"/>
            <a:r>
              <a:rPr lang="pt-BR" sz="1800" b="1" dirty="0" smtClean="0"/>
              <a:t> </a:t>
            </a:r>
            <a:r>
              <a:rPr lang="pt-BR" sz="1800" b="1" dirty="0" smtClean="0"/>
              <a:t>1) Proteção das áreas de interesse ambiental </a:t>
            </a: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u="sng" dirty="0" smtClean="0"/>
              <a:t> instrumentos econômicos </a:t>
            </a:r>
            <a:r>
              <a:rPr lang="pt-BR" sz="1800" u="sng" dirty="0" smtClean="0"/>
              <a:t/>
            </a:r>
            <a:br>
              <a:rPr lang="pt-BR" sz="1800" u="sng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 </a:t>
            </a:r>
            <a:r>
              <a:rPr lang="pt-BR" sz="1800" dirty="0" smtClean="0"/>
              <a:t>1. Conservar </a:t>
            </a:r>
            <a:r>
              <a:rPr lang="pt-BR" sz="1800" dirty="0" smtClean="0"/>
              <a:t>e recuperar as funções ecossistêmicas do território, incorporando o Pagamento por Serviços Ambientais (PSA) como instrumento das políticas metropolitanas de ordenamento territorial e desenvolvimento econômico. 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2. Viabilizar </a:t>
            </a:r>
            <a:r>
              <a:rPr lang="pt-BR" sz="1800" dirty="0" smtClean="0"/>
              <a:t>instrumentos econômicos de incentivo à proteção ambiental e de compensação aos municípios cujo território esteja sob incidência de legislação ambiental e de restrições ao uso e ocupação do solo.</a:t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395536" y="26064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altLang="pt-BR" sz="2400" b="1" dirty="0" smtClean="0"/>
              <a:t>Meio Ambiente, Saneamento e Recursos </a:t>
            </a:r>
            <a:r>
              <a:rPr lang="pt-BR" altLang="pt-BR" sz="2400" b="1" dirty="0" smtClean="0"/>
              <a:t>Hídricos</a:t>
            </a:r>
            <a:endParaRPr lang="pt-BR" sz="2000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67334"/>
            <a:ext cx="8229600" cy="5890666"/>
          </a:xfrm>
        </p:spPr>
        <p:txBody>
          <a:bodyPr/>
          <a:lstStyle/>
          <a:p>
            <a:pPr lvl="0" algn="l"/>
            <a:r>
              <a:rPr lang="pt-BR" sz="2000" b="1" dirty="0" smtClean="0"/>
              <a:t>Estratégias:</a:t>
            </a:r>
            <a:r>
              <a:rPr lang="pt-BR" sz="2000" dirty="0" smtClean="0"/>
              <a:t> 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 1) Garantia da </a:t>
            </a:r>
            <a:r>
              <a:rPr lang="pt-BR" sz="2000" b="1" dirty="0" smtClean="0"/>
              <a:t>Mobilidade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 2) Fomento à organização espacial das atividades 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 3) Aumento da eficiência da logística de </a:t>
            </a:r>
            <a:r>
              <a:rPr lang="pt-BR" sz="2000" b="1" dirty="0" smtClean="0"/>
              <a:t>cargas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 4) Garantia </a:t>
            </a:r>
            <a:r>
              <a:rPr lang="pt-BR" sz="2000" b="1" dirty="0" smtClean="0"/>
              <a:t>de recursos </a:t>
            </a:r>
            <a:r>
              <a:rPr lang="pt-BR" sz="2000" b="1" dirty="0" smtClean="0"/>
              <a:t>financeiros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 5) Ampliação </a:t>
            </a:r>
            <a:r>
              <a:rPr lang="pt-BR" sz="2000" b="1" dirty="0" smtClean="0"/>
              <a:t>da governança metropolitana no setor de </a:t>
            </a:r>
            <a:r>
              <a:rPr lang="pt-BR" sz="2000" b="1" dirty="0" smtClean="0"/>
              <a:t> transportes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95536" y="26064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altLang="pt-BR" sz="2400" b="1" dirty="0" smtClean="0"/>
              <a:t>Mobilidade, Transporte e </a:t>
            </a:r>
            <a:r>
              <a:rPr lang="pt-BR" altLang="pt-BR" sz="2400" b="1" dirty="0" smtClean="0"/>
              <a:t>Logística</a:t>
            </a:r>
            <a:endParaRPr lang="pt-BR" sz="20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67334"/>
            <a:ext cx="8229600" cy="5890666"/>
          </a:xfrm>
        </p:spPr>
        <p:txBody>
          <a:bodyPr/>
          <a:lstStyle/>
          <a:p>
            <a:pPr algn="l"/>
            <a:r>
              <a:rPr lang="pt-BR" sz="2000" b="1" dirty="0" smtClean="0"/>
              <a:t>1</a:t>
            </a:r>
            <a:r>
              <a:rPr lang="pt-BR" sz="2000" b="1" dirty="0" smtClean="0"/>
              <a:t>) Garantia da </a:t>
            </a:r>
            <a:r>
              <a:rPr lang="pt-BR" sz="2000" b="1" dirty="0" smtClean="0"/>
              <a:t>Mobilidade</a:t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dirty="0" smtClean="0"/>
              <a:t>Ampliar a infraestrutura de transporte de passageiros de alta e média capacidade e o sistema viário de interesse metropolitano nas macrozonas de Consolidação da Urbanização e de Adensamento e Diversificação, estabelecidas no PDUI-RMSP para o ordenamento territorial da RMSP. </a:t>
            </a:r>
            <a:br>
              <a:rPr lang="pt-BR" sz="2000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95536" y="26064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altLang="pt-BR" sz="2400" b="1" dirty="0" smtClean="0"/>
              <a:t>Mobilidade, Transporte e </a:t>
            </a:r>
            <a:r>
              <a:rPr lang="pt-BR" altLang="pt-BR" sz="2400" b="1" dirty="0" smtClean="0"/>
              <a:t>Logística</a:t>
            </a:r>
            <a:endParaRPr lang="pt-BR" sz="2000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R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5580" y="6559848"/>
            <a:ext cx="1512168" cy="252028"/>
          </a:xfrm>
          <a:prstGeom prst="rect">
            <a:avLst/>
          </a:prstGeom>
        </p:spPr>
      </p:pic>
      <p:pic>
        <p:nvPicPr>
          <p:cNvPr id="4" name="Imagem 3" descr="Ordenamento Territórial_rev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020" y="0"/>
            <a:ext cx="8928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703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R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5580" y="6559848"/>
            <a:ext cx="1512168" cy="252028"/>
          </a:xfrm>
          <a:prstGeom prst="rect">
            <a:avLst/>
          </a:prstGeom>
        </p:spPr>
      </p:pic>
      <p:pic>
        <p:nvPicPr>
          <p:cNvPr id="5" name="Imagem 4" descr="macrozoneamen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019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611306"/>
            <a:ext cx="835292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altLang="pt-B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PDUI RMSP: Reunião GT Processo Participativo </a:t>
            </a:r>
            <a:r>
              <a:rPr lang="pt-BR" altLang="pt-B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21/09/2017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endParaRPr lang="pt-BR" altLang="pt-BR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endParaRPr lang="pt-BR" altLang="pt-BR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2000" b="1" dirty="0" smtClean="0"/>
              <a:t>1. Alinhamento do conteúdo das Audiências Públicas Municipais;</a:t>
            </a:r>
          </a:p>
          <a:p>
            <a:endParaRPr lang="pt-BR" sz="2000" dirty="0" smtClean="0"/>
          </a:p>
          <a:p>
            <a:r>
              <a:rPr lang="pt-BR" sz="2000" b="1" dirty="0" smtClean="0"/>
              <a:t>2. </a:t>
            </a:r>
            <a:r>
              <a:rPr lang="pt-BR" sz="2000" b="1" dirty="0" smtClean="0"/>
              <a:t>Datas </a:t>
            </a:r>
            <a:r>
              <a:rPr lang="pt-BR" sz="2000" b="1" dirty="0" smtClean="0"/>
              <a:t>das audiências;</a:t>
            </a:r>
          </a:p>
          <a:p>
            <a:endParaRPr lang="pt-BR" sz="2000" dirty="0" smtClean="0"/>
          </a:p>
          <a:p>
            <a:r>
              <a:rPr lang="pt-BR" sz="2000" b="1" dirty="0" smtClean="0"/>
              <a:t>3. Consolidação do Regulamento das audiências, </a:t>
            </a:r>
            <a:endParaRPr lang="pt-BR" alt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>
                <a:latin typeface="+mn-lt"/>
              </a:rPr>
              <a:t>Qual Metrópole que queremos?</a:t>
            </a:r>
          </a:p>
          <a:p>
            <a:endParaRPr lang="pt-BR" sz="2400" b="1" dirty="0" smtClean="0">
              <a:latin typeface="+mn-lt"/>
            </a:endParaRPr>
          </a:p>
          <a:p>
            <a:r>
              <a:rPr lang="pt-BR" sz="2400" b="1" dirty="0" smtClean="0">
                <a:latin typeface="+mn-lt"/>
              </a:rPr>
              <a:t>Aonde pretendemos chegar?</a:t>
            </a:r>
          </a:p>
          <a:p>
            <a:endParaRPr lang="pt-BR" sz="2400" b="1" dirty="0" smtClean="0">
              <a:latin typeface="+mn-lt"/>
            </a:endParaRPr>
          </a:p>
          <a:p>
            <a:r>
              <a:rPr lang="pt-BR" sz="2400" b="1" dirty="0" smtClean="0">
                <a:latin typeface="+mn-lt"/>
              </a:rPr>
              <a:t>Como alcançamos o objetivo?</a:t>
            </a:r>
          </a:p>
          <a:p>
            <a:endParaRPr lang="pt-BR" sz="2400" b="1" dirty="0" smtClean="0">
              <a:latin typeface="+mn-lt"/>
            </a:endParaRPr>
          </a:p>
          <a:p>
            <a:r>
              <a:rPr lang="pt-BR" sz="2400" b="1" dirty="0" smtClean="0">
                <a:latin typeface="+mn-lt"/>
              </a:rPr>
              <a:t>O que está faltando?</a:t>
            </a:r>
            <a:endParaRPr lang="pt-BR" sz="2400" b="1" dirty="0">
              <a:latin typeface="+mn-lt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706090"/>
          </a:xfrm>
        </p:spPr>
        <p:txBody>
          <a:bodyPr/>
          <a:lstStyle/>
          <a:p>
            <a:r>
              <a:rPr lang="pt-BR" sz="2400" b="1" dirty="0" smtClean="0">
                <a:latin typeface="+mj-lt"/>
              </a:rPr>
              <a:t>Questões para orientar as contribuições: </a:t>
            </a:r>
            <a:endParaRPr lang="pt-BR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539552" y="44624"/>
            <a:ext cx="8604448" cy="4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5" rIns="91407" bIns="45705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2000" b="1" dirty="0" smtClean="0">
                <a:latin typeface="+mn-lt"/>
              </a:rPr>
              <a:t>2</a:t>
            </a:r>
            <a:r>
              <a:rPr lang="pt-BR" altLang="pt-BR" sz="2000" b="1" dirty="0" smtClean="0">
                <a:latin typeface="+mn-lt"/>
              </a:rPr>
              <a:t>.  </a:t>
            </a:r>
            <a:r>
              <a:rPr lang="pt-BR" altLang="pt-BR" sz="2000" b="1" smtClean="0">
                <a:latin typeface="+mn-lt"/>
              </a:rPr>
              <a:t>Calendário das audiências </a:t>
            </a:r>
            <a:r>
              <a:rPr lang="pt-BR" altLang="pt-BR" sz="2000" b="1" dirty="0" smtClean="0">
                <a:latin typeface="+mn-lt"/>
              </a:rPr>
              <a:t>- </a:t>
            </a:r>
            <a:r>
              <a:rPr lang="pt-BR" altLang="pt-BR" sz="2000" b="1" dirty="0" smtClean="0">
                <a:latin typeface="+mn-lt"/>
              </a:rPr>
              <a:t>PLATAFORMA DIGITAL (</a:t>
            </a:r>
            <a:r>
              <a:rPr lang="pt-BR" altLang="pt-BR" sz="2000" b="1" dirty="0" err="1" smtClean="0">
                <a:latin typeface="+mn-lt"/>
              </a:rPr>
              <a:t>pdui</a:t>
            </a:r>
            <a:r>
              <a:rPr lang="pt-BR" altLang="pt-BR" sz="2000" b="1" dirty="0" smtClean="0">
                <a:latin typeface="+mn-lt"/>
              </a:rPr>
              <a:t>.</a:t>
            </a:r>
            <a:r>
              <a:rPr lang="pt-BR" altLang="pt-BR" sz="2000" b="1" dirty="0" err="1" smtClean="0">
                <a:latin typeface="+mn-lt"/>
              </a:rPr>
              <a:t>sp</a:t>
            </a:r>
            <a:r>
              <a:rPr lang="pt-BR" altLang="pt-BR" sz="2000" b="1" dirty="0" smtClean="0">
                <a:latin typeface="+mn-lt"/>
              </a:rPr>
              <a:t>.</a:t>
            </a:r>
            <a:r>
              <a:rPr lang="pt-BR" altLang="pt-BR" sz="2000" b="1" dirty="0" err="1" smtClean="0">
                <a:latin typeface="+mn-lt"/>
              </a:rPr>
              <a:t>gov.br/rmsp</a:t>
            </a:r>
            <a:r>
              <a:rPr lang="pt-BR" altLang="pt-BR" sz="2000" b="1" dirty="0" smtClean="0">
                <a:latin typeface="+mn-lt"/>
              </a:rPr>
              <a:t>)</a:t>
            </a:r>
          </a:p>
          <a:p>
            <a:pPr eaLnBrk="1" hangingPunct="1"/>
            <a:endParaRPr lang="pt-BR" altLang="pt-B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269" t="12334" r="6488" b="22727"/>
          <a:stretch>
            <a:fillRect/>
          </a:stretch>
        </p:blipFill>
        <p:spPr bwMode="auto">
          <a:xfrm>
            <a:off x="0" y="404664"/>
            <a:ext cx="9144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17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611306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altLang="pt-BR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t-BR" sz="2000" b="1" dirty="0" smtClean="0"/>
              <a:t>1. Alinhamento do conteúdo das Audiências Públicas Municipais</a:t>
            </a:r>
            <a:r>
              <a:rPr lang="pt-BR" sz="2000" b="1" dirty="0" smtClean="0"/>
              <a:t>;</a:t>
            </a:r>
            <a:endParaRPr lang="pt-BR" sz="2000" dirty="0" smtClean="0"/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pt-BR" altLang="pt-BR" sz="2000" dirty="0" smtClean="0"/>
              <a:t> </a:t>
            </a:r>
            <a:r>
              <a:rPr lang="pt-BR" altLang="pt-BR" sz="2000" dirty="0" smtClean="0"/>
              <a:t>Apresentação e metodologia do Caderno Preliminar de Propostas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pt-BR" altLang="pt-BR" sz="2000" dirty="0" smtClean="0"/>
              <a:t> </a:t>
            </a:r>
            <a:r>
              <a:rPr lang="pt-BR" altLang="pt-BR" sz="2000" dirty="0" smtClean="0"/>
              <a:t>Estratégias dos Eixos Funcionais do PDUI</a:t>
            </a:r>
          </a:p>
          <a:p>
            <a:pPr lvl="2">
              <a:spcBef>
                <a:spcPts val="600"/>
              </a:spcBef>
              <a:buFont typeface="Courier New" pitchFamily="49" charset="0"/>
              <a:buChar char="o"/>
            </a:pPr>
            <a:r>
              <a:rPr lang="pt-BR" altLang="pt-BR" sz="2000" dirty="0" smtClean="0"/>
              <a:t> </a:t>
            </a:r>
            <a:r>
              <a:rPr lang="pt-BR" sz="2000" dirty="0" smtClean="0"/>
              <a:t>Habitação e Vulnerabilidade </a:t>
            </a:r>
            <a:r>
              <a:rPr lang="pt-BR" sz="2000" dirty="0" smtClean="0"/>
              <a:t>Social;</a:t>
            </a:r>
          </a:p>
          <a:p>
            <a:pPr lvl="2">
              <a:spcBef>
                <a:spcPts val="600"/>
              </a:spcBef>
              <a:buFont typeface="Courier New" pitchFamily="49" charset="0"/>
              <a:buChar char="o"/>
            </a:pPr>
            <a:r>
              <a:rPr lang="pt-BR" altLang="pt-BR" sz="2000" dirty="0" smtClean="0"/>
              <a:t> Desenvolvimento Econômico, Social e </a:t>
            </a:r>
            <a:r>
              <a:rPr lang="pt-BR" altLang="pt-BR" sz="2000" dirty="0" smtClean="0"/>
              <a:t>Territorial;</a:t>
            </a:r>
          </a:p>
          <a:p>
            <a:pPr lvl="2">
              <a:spcBef>
                <a:spcPts val="600"/>
              </a:spcBef>
              <a:buFont typeface="Courier New" pitchFamily="49" charset="0"/>
              <a:buChar char="o"/>
            </a:pPr>
            <a:r>
              <a:rPr lang="pt-BR" altLang="pt-BR" sz="2000" dirty="0" smtClean="0"/>
              <a:t> Meio Ambiente, Saneamento e Recursos </a:t>
            </a:r>
            <a:r>
              <a:rPr lang="pt-BR" altLang="pt-BR" sz="2000" dirty="0" smtClean="0"/>
              <a:t>Hídricos;</a:t>
            </a:r>
          </a:p>
          <a:p>
            <a:pPr lvl="2">
              <a:spcBef>
                <a:spcPts val="600"/>
              </a:spcBef>
              <a:buFont typeface="Courier New" pitchFamily="49" charset="0"/>
              <a:buChar char="o"/>
            </a:pPr>
            <a:r>
              <a:rPr lang="pt-BR" altLang="pt-BR" sz="2000" dirty="0" smtClean="0"/>
              <a:t> Mobilidade</a:t>
            </a:r>
            <a:r>
              <a:rPr lang="pt-BR" altLang="pt-BR" sz="2000" dirty="0" smtClean="0"/>
              <a:t>, Transporte e </a:t>
            </a:r>
            <a:r>
              <a:rPr lang="pt-BR" altLang="pt-BR" sz="2000" dirty="0" smtClean="0"/>
              <a:t>Logística.</a:t>
            </a:r>
            <a:endParaRPr lang="pt-BR" altLang="pt-BR" sz="2000" dirty="0" smtClean="0"/>
          </a:p>
          <a:p>
            <a:pPr marL="447675" lvl="2">
              <a:spcBef>
                <a:spcPts val="600"/>
              </a:spcBef>
              <a:buFont typeface="Arial" pitchFamily="34" charset="0"/>
              <a:buChar char="•"/>
            </a:pPr>
            <a:r>
              <a:rPr lang="pt-BR" altLang="pt-BR" sz="2000" dirty="0" smtClean="0"/>
              <a:t> Ordenamento Territorial </a:t>
            </a:r>
          </a:p>
          <a:p>
            <a:pPr marL="447675" lvl="2">
              <a:spcBef>
                <a:spcPts val="600"/>
              </a:spcBef>
              <a:buFont typeface="Arial" pitchFamily="34" charset="0"/>
              <a:buChar char="•"/>
            </a:pPr>
            <a:r>
              <a:rPr lang="pt-BR" altLang="pt-BR" sz="2000" dirty="0" smtClean="0"/>
              <a:t> </a:t>
            </a:r>
            <a:r>
              <a:rPr lang="pt-BR" altLang="pt-BR" sz="2000" dirty="0" smtClean="0"/>
              <a:t>Instrumentos de Gestão, </a:t>
            </a:r>
            <a:r>
              <a:rPr lang="pt-BR" altLang="pt-BR" sz="2000" dirty="0" smtClean="0"/>
              <a:t>i</a:t>
            </a:r>
            <a:r>
              <a:rPr lang="pt-BR" sz="2000" dirty="0" smtClean="0"/>
              <a:t>mplementação </a:t>
            </a:r>
            <a:r>
              <a:rPr lang="pt-BR" sz="2000" dirty="0" smtClean="0"/>
              <a:t>e </a:t>
            </a:r>
            <a:r>
              <a:rPr lang="pt-BR" sz="2000" dirty="0" smtClean="0"/>
              <a:t>acompanhamento </a:t>
            </a:r>
            <a:r>
              <a:rPr lang="pt-BR" sz="2000" dirty="0" smtClean="0"/>
              <a:t>do </a:t>
            </a:r>
            <a:r>
              <a:rPr lang="pt-BR" sz="2000" dirty="0" smtClean="0"/>
              <a:t>Plano</a:t>
            </a:r>
          </a:p>
          <a:p>
            <a:pPr marL="447675" lvl="2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000" dirty="0" smtClean="0"/>
              <a:t>Questões </a:t>
            </a:r>
            <a:r>
              <a:rPr lang="pt-BR" sz="2000" dirty="0" smtClean="0"/>
              <a:t>para orientar as contribuições</a:t>
            </a:r>
            <a:endParaRPr lang="pt-BR" sz="2000" dirty="0" smtClean="0"/>
          </a:p>
          <a:p>
            <a:pPr marL="447675" lvl="2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000" dirty="0" smtClean="0"/>
              <a:t>Como fazer contribuições </a:t>
            </a:r>
            <a:endParaRPr lang="pt-BR" alt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 bwMode="auto">
          <a:xfrm>
            <a:off x="467544" y="260648"/>
            <a:ext cx="354908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3" rIns="91366" bIns="45683" numCol="1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400" b="1" dirty="0">
              <a:latin typeface="Century Gothic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755576" y="980728"/>
          <a:ext cx="763284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323528" y="54868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2400" b="1" dirty="0" smtClean="0"/>
              <a:t>Diretrizes e Linhas Programáticas  (PEH-SP </a:t>
            </a:r>
            <a:r>
              <a:rPr lang="pt-BR" b="1" dirty="0" smtClean="0"/>
              <a:t>2011 - 2023</a:t>
            </a:r>
            <a:r>
              <a:rPr lang="pt-BR" sz="2400" b="1" dirty="0" smtClean="0"/>
              <a:t>) </a:t>
            </a:r>
            <a:endParaRPr lang="pt-BR" sz="2000" b="1" dirty="0" smtClean="0"/>
          </a:p>
        </p:txBody>
      </p:sp>
      <p:sp>
        <p:nvSpPr>
          <p:cNvPr id="7" name="Retângulo 6"/>
          <p:cNvSpPr/>
          <p:nvPr/>
        </p:nvSpPr>
        <p:spPr>
          <a:xfrm>
            <a:off x="467544" y="11663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sz="2400" b="1" dirty="0" smtClean="0"/>
              <a:t>Habitação </a:t>
            </a:r>
            <a:r>
              <a:rPr lang="pt-BR" sz="2400" b="1" dirty="0" smtClean="0"/>
              <a:t>e Vulnerabilidade </a:t>
            </a:r>
            <a:r>
              <a:rPr lang="pt-BR" sz="2400" b="1" dirty="0" smtClean="0"/>
              <a:t>Social</a:t>
            </a:r>
            <a:endParaRPr lang="pt-B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1187624" y="620688"/>
            <a:ext cx="7344816" cy="679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85000"/>
              </a:spcBef>
            </a:pPr>
            <a:r>
              <a:rPr lang="pt-BR" altLang="ja-JP" sz="2400" b="1" dirty="0" smtClean="0">
                <a:latin typeface="Calibri" pitchFamily="34" charset="0"/>
              </a:rPr>
              <a:t>Hierarquização</a:t>
            </a:r>
          </a:p>
          <a:p>
            <a:pPr marL="457200" indent="-457200" algn="ctr">
              <a:spcBef>
                <a:spcPct val="85000"/>
              </a:spcBef>
            </a:pPr>
            <a:r>
              <a:rPr lang="pt-BR" altLang="ja-JP" sz="2400" dirty="0" smtClean="0">
                <a:latin typeface="Calibri" pitchFamily="34" charset="0"/>
              </a:rPr>
              <a:t>São duas estratégias de ação metropolitana:</a:t>
            </a:r>
          </a:p>
          <a:p>
            <a:pPr>
              <a:spcBef>
                <a:spcPts val="1200"/>
              </a:spcBef>
            </a:pPr>
            <a:r>
              <a:rPr lang="pt-BR" altLang="ja-JP" sz="2400" u="sng" dirty="0" smtClean="0">
                <a:latin typeface="Calibri" pitchFamily="34" charset="0"/>
              </a:rPr>
              <a:t>1.Enfrentamento da precariedade urbana e habitacional </a:t>
            </a:r>
            <a:r>
              <a:rPr lang="pt-BR" altLang="ja-JP" sz="2400" dirty="0" smtClean="0">
                <a:latin typeface="Calibri" pitchFamily="34" charset="0"/>
              </a:rPr>
              <a:t>:</a:t>
            </a:r>
          </a:p>
          <a:p>
            <a:pPr marL="633413" lvl="1" indent="-176213">
              <a:spcBef>
                <a:spcPts val="1800"/>
              </a:spcBef>
              <a:buFont typeface="Arial" pitchFamily="34" charset="0"/>
              <a:buChar char="•"/>
            </a:pPr>
            <a:r>
              <a:rPr lang="pt-BR" altLang="ja-JP" sz="2400" dirty="0" smtClean="0">
                <a:latin typeface="Calibri" pitchFamily="34" charset="0"/>
              </a:rPr>
              <a:t>Caracterização detalhada e quantificação  das ocupações em favelas, cortiços, ocupações irregulares e ocupações em áreas de mananciais</a:t>
            </a:r>
          </a:p>
          <a:p>
            <a:pPr marL="457200" indent="-457200">
              <a:spcBef>
                <a:spcPct val="85000"/>
              </a:spcBef>
            </a:pPr>
            <a:r>
              <a:rPr lang="pt-BR" altLang="ja-JP" sz="2400" u="sng" dirty="0" smtClean="0">
                <a:latin typeface="Calibri" pitchFamily="34" charset="0"/>
              </a:rPr>
              <a:t>2. Gestão de risco </a:t>
            </a:r>
            <a:r>
              <a:rPr lang="pt-BR" altLang="ja-JP" sz="2400" dirty="0" smtClean="0">
                <a:latin typeface="Calibri" pitchFamily="34" charset="0"/>
              </a:rPr>
              <a:t>:</a:t>
            </a:r>
          </a:p>
          <a:p>
            <a:pPr marL="633413" indent="-103188">
              <a:spcBef>
                <a:spcPct val="85000"/>
              </a:spcBef>
              <a:buFont typeface="Arial" pitchFamily="34" charset="0"/>
              <a:buChar char="•"/>
            </a:pPr>
            <a:r>
              <a:rPr lang="pt-BR" altLang="ja-JP" sz="2400" dirty="0" smtClean="0">
                <a:latin typeface="Calibri" pitchFamily="34" charset="0"/>
              </a:rPr>
              <a:t> Mapeamento, padronização de conceitos, 	  Modelo de gestão de riscos (CTM-GRAU + SIM)</a:t>
            </a:r>
          </a:p>
          <a:p>
            <a:pPr marL="457200" indent="-457200">
              <a:spcBef>
                <a:spcPct val="85000"/>
              </a:spcBef>
              <a:buAutoNum type="arabicPeriod"/>
            </a:pPr>
            <a:endParaRPr lang="pt-BR" altLang="ja-JP" sz="2400" dirty="0" smtClean="0">
              <a:latin typeface="Calibri" pitchFamily="34" charset="0"/>
            </a:endParaRPr>
          </a:p>
          <a:p>
            <a:pPr marL="457200" indent="-457200">
              <a:spcBef>
                <a:spcPct val="85000"/>
              </a:spcBef>
            </a:pPr>
            <a:endParaRPr lang="pt-BR" altLang="ja-JP" sz="2400" b="1" dirty="0" smtClean="0">
              <a:latin typeface="Calibri" pitchFamily="34" charset="0"/>
            </a:endParaRPr>
          </a:p>
          <a:p>
            <a:pPr marL="457200" indent="-457200">
              <a:spcBef>
                <a:spcPct val="85000"/>
              </a:spcBef>
            </a:pPr>
            <a:endParaRPr lang="pt-BR" altLang="ja-JP" sz="2400" b="1" dirty="0"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11663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sz="2400" b="1" dirty="0" smtClean="0"/>
              <a:t>Habitação </a:t>
            </a:r>
            <a:r>
              <a:rPr lang="pt-BR" sz="2400" b="1" dirty="0" smtClean="0"/>
              <a:t>e Vulnerabilidade </a:t>
            </a:r>
            <a:r>
              <a:rPr lang="pt-BR" sz="2400" b="1" dirty="0" smtClean="0"/>
              <a:t>Social</a:t>
            </a:r>
            <a:endParaRPr lang="pt-B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314602"/>
          </a:xfrm>
        </p:spPr>
        <p:txBody>
          <a:bodyPr/>
          <a:lstStyle/>
          <a:p>
            <a:r>
              <a:rPr lang="pt-BR" sz="2000" dirty="0" smtClean="0"/>
              <a:t>Modelo de Metodologia Para Enfrentamento da Precariedade</a:t>
            </a:r>
            <a:endParaRPr lang="pt-BR" sz="2000" dirty="0"/>
          </a:p>
        </p:txBody>
      </p:sp>
      <p:pic>
        <p:nvPicPr>
          <p:cNvPr id="3" name="Imagem 2" descr="C:\Users\hpereira\Desktop\Capturar.JPG"/>
          <p:cNvPicPr/>
          <p:nvPr/>
        </p:nvPicPr>
        <p:blipFill>
          <a:blip r:embed="rId2" cstate="print"/>
          <a:srcRect l="6039" t="17278" r="6711"/>
          <a:stretch>
            <a:fillRect/>
          </a:stretch>
        </p:blipFill>
        <p:spPr bwMode="auto">
          <a:xfrm>
            <a:off x="395536" y="1196752"/>
            <a:ext cx="82809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467544" y="11663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sz="2400" b="1" dirty="0" smtClean="0"/>
              <a:t>Habitação </a:t>
            </a:r>
            <a:r>
              <a:rPr lang="pt-BR" sz="2400" b="1" dirty="0" smtClean="0"/>
              <a:t>e Vulnerabilidade </a:t>
            </a:r>
            <a:r>
              <a:rPr lang="pt-BR" sz="2400" b="1" dirty="0" smtClean="0"/>
              <a:t>Social</a:t>
            </a:r>
            <a:endParaRPr lang="pt-BR" sz="20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776864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/>
          <p:cNvSpPr txBox="1"/>
          <p:nvPr/>
        </p:nvSpPr>
        <p:spPr>
          <a:xfrm>
            <a:off x="2339752" y="11663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	</a:t>
            </a:r>
            <a:endParaRPr lang="pt-B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508104" y="116632"/>
            <a:ext cx="33371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Tipologia de Intervenção</a:t>
            </a:r>
            <a:endParaRPr lang="pt-BR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116632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sz="2400" b="1" dirty="0" smtClean="0"/>
              <a:t>Habitação </a:t>
            </a:r>
            <a:r>
              <a:rPr lang="pt-BR" sz="2400" b="1" dirty="0" smtClean="0"/>
              <a:t>e Vulnerabilidade </a:t>
            </a:r>
            <a:r>
              <a:rPr lang="pt-BR" sz="2400" b="1" dirty="0" smtClean="0"/>
              <a:t>Social: </a:t>
            </a:r>
            <a:endParaRPr lang="pt-B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967334"/>
            <a:ext cx="8435280" cy="5890666"/>
          </a:xfrm>
        </p:spPr>
        <p:txBody>
          <a:bodyPr/>
          <a:lstStyle/>
          <a:p>
            <a:pPr algn="l"/>
            <a:r>
              <a:rPr lang="pt-BR" sz="1800" dirty="0" smtClean="0"/>
              <a:t>	</a:t>
            </a:r>
            <a:r>
              <a:rPr lang="pt-BR" sz="2000" b="1" dirty="0" smtClean="0">
                <a:solidFill>
                  <a:srgbClr val="FF0000"/>
                </a:solidFill>
              </a:rPr>
              <a:t>Propostas </a:t>
            </a:r>
            <a:r>
              <a:rPr lang="pt-BR" sz="2000" b="1" dirty="0" smtClean="0">
                <a:solidFill>
                  <a:srgbClr val="FF0000"/>
                </a:solidFill>
              </a:rPr>
              <a:t>Estruturadas </a:t>
            </a:r>
            <a:r>
              <a:rPr lang="pt-BR" sz="2000" b="1" dirty="0" smtClean="0">
                <a:solidFill>
                  <a:srgbClr val="FF0000"/>
                </a:solidFill>
              </a:rPr>
              <a:t>Habitação </a:t>
            </a:r>
            <a:r>
              <a:rPr lang="pt-BR" sz="2000" b="1" dirty="0" smtClean="0">
                <a:solidFill>
                  <a:srgbClr val="FF0000"/>
                </a:solidFill>
              </a:rPr>
              <a:t>E Vulnerabilidade Social 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b="1" dirty="0" smtClean="0"/>
              <a:t>PE -005 </a:t>
            </a:r>
            <a:r>
              <a:rPr lang="pt-BR" sz="1800" dirty="0" smtClean="0"/>
              <a:t>– Criação de um Programa Metropolitano de Regularização Fundiária e Urbanística</a:t>
            </a:r>
            <a:br>
              <a:rPr lang="pt-BR" sz="1800" dirty="0" smtClean="0"/>
            </a:br>
            <a:r>
              <a:rPr lang="pt-BR" sz="1800" dirty="0" smtClean="0"/>
              <a:t>( Esta proposta contempla 7 propostas discutidas nos </a:t>
            </a:r>
            <a:r>
              <a:rPr lang="pt-BR" sz="1800" dirty="0" err="1" smtClean="0"/>
              <a:t>GTs</a:t>
            </a:r>
            <a:r>
              <a:rPr lang="pt-BR" sz="1800" dirty="0" smtClean="0"/>
              <a:t> e Oficinas)</a:t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b="1" dirty="0" smtClean="0"/>
              <a:t>PE - 006 </a:t>
            </a:r>
            <a:r>
              <a:rPr lang="pt-BR" sz="1800" dirty="0" smtClean="0"/>
              <a:t>– Criação de Plano metropolitano de Habitação de interesse Social, integrando as ações do Programa Metropolitano de Produção Habitacional e Programa estadual de aluguel social</a:t>
            </a:r>
            <a:br>
              <a:rPr lang="pt-BR" sz="1800" dirty="0" smtClean="0"/>
            </a:br>
            <a:r>
              <a:rPr lang="pt-BR" sz="1800" dirty="0" smtClean="0"/>
              <a:t>(Esta proposta contempla 5 propostas discutidas no </a:t>
            </a:r>
            <a:r>
              <a:rPr lang="pt-BR" sz="1800" dirty="0" err="1" smtClean="0"/>
              <a:t>GTs</a:t>
            </a:r>
            <a:r>
              <a:rPr lang="pt-BR" sz="1800" dirty="0" smtClean="0"/>
              <a:t> e Oficinas) </a:t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b="1" dirty="0" smtClean="0"/>
              <a:t>PE – 007 </a:t>
            </a:r>
            <a:r>
              <a:rPr lang="pt-BR" sz="1800" dirty="0" smtClean="0"/>
              <a:t>– Desenvolvimento de Política Habitacional para as áreas de proteção e recuperação dos mananciais – </a:t>
            </a:r>
            <a:r>
              <a:rPr lang="pt-BR" sz="1800" dirty="0" err="1" smtClean="0"/>
              <a:t>APRMs</a:t>
            </a: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 smtClean="0"/>
              <a:t>(Esta proposta contempla 3 propostas discutidas no </a:t>
            </a:r>
            <a:r>
              <a:rPr lang="pt-BR" sz="1800" dirty="0" err="1" smtClean="0"/>
              <a:t>GTs</a:t>
            </a:r>
            <a:r>
              <a:rPr lang="pt-BR" sz="1800" dirty="0" smtClean="0"/>
              <a:t> e Oficinas )</a:t>
            </a:r>
            <a:br>
              <a:rPr lang="pt-BR" sz="1800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395536" y="18864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sz="2400" b="1" dirty="0" smtClean="0"/>
              <a:t>Habitação </a:t>
            </a:r>
            <a:r>
              <a:rPr lang="pt-BR" sz="2400" b="1" dirty="0" smtClean="0"/>
              <a:t>e Vulnerabilidade </a:t>
            </a:r>
            <a:r>
              <a:rPr lang="pt-BR" sz="2400" b="1" dirty="0" smtClean="0"/>
              <a:t>Social</a:t>
            </a:r>
            <a:endParaRPr lang="pt-BR" sz="20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67334"/>
            <a:ext cx="8229600" cy="5890666"/>
          </a:xfrm>
        </p:spPr>
        <p:txBody>
          <a:bodyPr/>
          <a:lstStyle/>
          <a:p>
            <a:pPr algn="l"/>
            <a:r>
              <a:rPr lang="pt-BR" sz="2000" b="1" dirty="0" smtClean="0">
                <a:solidFill>
                  <a:srgbClr val="FF0000"/>
                </a:solidFill>
              </a:rPr>
              <a:t>	</a:t>
            </a:r>
            <a:r>
              <a:rPr lang="pt-BR" sz="2000" b="1" dirty="0" smtClean="0">
                <a:solidFill>
                  <a:srgbClr val="FF0000"/>
                </a:solidFill>
              </a:rPr>
              <a:t>Propostas </a:t>
            </a:r>
            <a:r>
              <a:rPr lang="pt-BR" sz="2000" b="1" dirty="0" smtClean="0">
                <a:solidFill>
                  <a:srgbClr val="FF0000"/>
                </a:solidFill>
              </a:rPr>
              <a:t>Estruturadas para </a:t>
            </a:r>
            <a:r>
              <a:rPr lang="pt-BR" sz="2000" b="1" dirty="0" smtClean="0">
                <a:solidFill>
                  <a:srgbClr val="FF0000"/>
                </a:solidFill>
              </a:rPr>
              <a:t>Gestão </a:t>
            </a:r>
            <a:r>
              <a:rPr lang="pt-BR" sz="2000" b="1" dirty="0" smtClean="0">
                <a:solidFill>
                  <a:srgbClr val="FF0000"/>
                </a:solidFill>
              </a:rPr>
              <a:t>de Riscos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PE – 031 </a:t>
            </a:r>
            <a:r>
              <a:rPr lang="pt-BR" sz="2000" dirty="0" smtClean="0"/>
              <a:t>– Criar modelo de Gestão Metropolitana para gestão de riscos ambientais e urbanos por meio da CTM-GRAU</a:t>
            </a:r>
            <a:br>
              <a:rPr lang="pt-BR" sz="2000" dirty="0" smtClean="0"/>
            </a:br>
            <a:r>
              <a:rPr lang="pt-BR" sz="2000" dirty="0" smtClean="0"/>
              <a:t>(Contém 3 propostas discutidas em </a:t>
            </a:r>
            <a:r>
              <a:rPr lang="pt-BR" sz="2000" dirty="0" err="1" smtClean="0"/>
              <a:t>GTs</a:t>
            </a:r>
            <a:r>
              <a:rPr lang="pt-BR" sz="2000" dirty="0" smtClean="0"/>
              <a:t> e Oficinas)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PE- 032 </a:t>
            </a:r>
            <a:r>
              <a:rPr lang="pt-BR" sz="2000" dirty="0" smtClean="0"/>
              <a:t>– Elaborar Plano Metropolitano de Gestão de Riscos </a:t>
            </a:r>
            <a:br>
              <a:rPr lang="pt-BR" sz="2000" dirty="0" smtClean="0"/>
            </a:br>
            <a:r>
              <a:rPr lang="pt-BR" sz="2000" dirty="0" smtClean="0"/>
              <a:t>(geológicos, hidrológicos, meteorológicos e tecnológicos)</a:t>
            </a:r>
            <a:br>
              <a:rPr lang="pt-BR" sz="2000" dirty="0" smtClean="0"/>
            </a:br>
            <a:r>
              <a:rPr lang="pt-BR" sz="2000" dirty="0" smtClean="0"/>
              <a:t> (Contém 12 propostas discutidas em </a:t>
            </a:r>
            <a:r>
              <a:rPr lang="pt-BR" sz="2000" dirty="0" err="1" smtClean="0"/>
              <a:t>GTs</a:t>
            </a:r>
            <a:r>
              <a:rPr lang="pt-BR" sz="2000" dirty="0" smtClean="0"/>
              <a:t> e Oficinas)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PE – 033 </a:t>
            </a:r>
            <a:r>
              <a:rPr lang="pt-BR" sz="2000" dirty="0" smtClean="0"/>
              <a:t>-  Sistema de Monitoramento Metropolitano para o PDUI (geral)</a:t>
            </a:r>
            <a:br>
              <a:rPr lang="pt-BR" sz="2000" dirty="0" smtClean="0"/>
            </a:br>
            <a:r>
              <a:rPr lang="pt-BR" sz="2000" dirty="0" smtClean="0"/>
              <a:t> (Contém 9 propostas discutidas em </a:t>
            </a:r>
            <a:r>
              <a:rPr lang="pt-BR" sz="2000" dirty="0" err="1" smtClean="0"/>
              <a:t>GTs</a:t>
            </a:r>
            <a:r>
              <a:rPr lang="pt-BR" sz="2000" dirty="0" smtClean="0"/>
              <a:t> e Oficinas)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395536" y="260648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pt-BR" sz="2400" b="1" dirty="0" smtClean="0"/>
              <a:t>Habitação </a:t>
            </a:r>
            <a:r>
              <a:rPr lang="pt-BR" sz="2400" b="1" dirty="0" smtClean="0"/>
              <a:t>e Vulnerabilidade </a:t>
            </a:r>
            <a:r>
              <a:rPr lang="pt-BR" sz="2400" b="1" dirty="0" smtClean="0"/>
              <a:t>Social</a:t>
            </a:r>
            <a:endParaRPr lang="pt-BR" sz="20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513</Words>
  <Application>Microsoft Office PowerPoint</Application>
  <PresentationFormat>Apresentação na tela (4:3)</PresentationFormat>
  <Paragraphs>107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Personalizar design</vt:lpstr>
      <vt:lpstr>Tema do Office</vt:lpstr>
      <vt:lpstr>Slide 1</vt:lpstr>
      <vt:lpstr>Slide 2</vt:lpstr>
      <vt:lpstr>Slide 3</vt:lpstr>
      <vt:lpstr>Slide 4</vt:lpstr>
      <vt:lpstr>Slide 5</vt:lpstr>
      <vt:lpstr>Modelo de Metodologia Para Enfrentamento da Precariedade</vt:lpstr>
      <vt:lpstr>Slide 7</vt:lpstr>
      <vt:lpstr> Propostas Estruturadas Habitação E Vulnerabilidade Social   PE -005 – Criação de um Programa Metropolitano de Regularização Fundiária e Urbanística ( Esta proposta contempla 7 propostas discutidas nos GTs e Oficinas)  PE - 006 – Criação de Plano metropolitano de Habitação de interesse Social, integrando as ações do Programa Metropolitano de Produção Habitacional e Programa estadual de aluguel social (Esta proposta contempla 5 propostas discutidas no GTs e Oficinas)   PE – 007 – Desenvolvimento de Política Habitacional para as áreas de proteção e recuperação dos mananciais – APRMs (Esta proposta contempla 3 propostas discutidas no GTs e Oficinas )  </vt:lpstr>
      <vt:lpstr> Propostas Estruturadas para Gestão de Riscos  PE – 031 – Criar modelo de Gestão Metropolitana para gestão de riscos ambientais e urbanos por meio da CTM-GRAU (Contém 3 propostas discutidas em GTs e Oficinas)  PE- 032 – Elaborar Plano Metropolitano de Gestão de Riscos  (geológicos, hidrológicos, meteorológicos e tecnológicos)  (Contém 12 propostas discutidas em GTs e Oficinas)  PE – 033 -  Sistema de Monitoramento Metropolitano para o PDUI (geral)  (Contém 9 propostas discutidas em GTs e Oficinas)</vt:lpstr>
      <vt:lpstr>Desenvolvimento Econômico, Social e Territorial</vt:lpstr>
      <vt:lpstr>Slide 11</vt:lpstr>
      <vt:lpstr>Slide 12</vt:lpstr>
      <vt:lpstr>Estratégias:    1) Proteção das áreas de interesse ambiental    2) Universalização dos serviços de saneamento básico   3) Adaptação às mudanças climáticas   </vt:lpstr>
      <vt:lpstr> 1) Proteção das áreas de interesse ambiental  uso e ocupação do solo   1. Preservar, conservar e recuperar as Áreas de Preservação Permanente (APPs) e demais áreas protegidas, articulando adequadamente a rede hídrica, os remanescentes de vegetação e o ambiente construído, propiciando sempre que possível  a conectividade entre os parques e as demais áreas protegidas públicas e particulares e o estabelecimento, a longo prazo, de corredores ecológicos.  2. Estimular a criação e fortalecer a gestão de parques e áreas verdes, promovendo o aumento da oferta e a melhoria da acessibilidade a equipamentos públicos de lazer, recreação e educação.   3. Conter a expansão das áreas urbanas sobre unidades de conservação e demais áreas protegidas, sobretudo aquelas de proteção dos mananciais e de produção agrícola sustentável, promovendo a harmonia entre as Zonas de Amortecimento das UCS e os atributos dos Planos Diretores para essas áreas.  4. Promover a implantação de paisagens agrícolas multifuncionais, tornando os sistemas produtivos vetores de conservação ambiental.   </vt:lpstr>
      <vt:lpstr> 1) Proteção das áreas de interesse ambiental    instrumentos econômicos    1. Conservar e recuperar as funções ecossistêmicas do território, incorporando o Pagamento por Serviços Ambientais (PSA) como instrumento das políticas metropolitanas de ordenamento territorial e desenvolvimento econômico.   2. Viabilizar instrumentos econômicos de incentivo à proteção ambiental e de compensação aos municípios cujo território esteja sob incidência de legislação ambiental e de restrições ao uso e ocupação do solo.   </vt:lpstr>
      <vt:lpstr>Estratégias:    1) Garantia da Mobilidade   2) Fomento à organização espacial das atividades    3) Aumento da eficiência da logística de cargas   4) Garantia de recursos financeiros   5) Ampliação da governança metropolitana no setor de  transportes     </vt:lpstr>
      <vt:lpstr>1) Garantia da Mobilidade  Ampliar a infraestrutura de transporte de passageiros de alta e média capacidade e o sistema viário de interesse metropolitano nas macrozonas de Consolidação da Urbanização e de Adensamento e Diversificação, estabelecidas no PDUI-RMSP para o ordenamento territorial da RMSP.   </vt:lpstr>
      <vt:lpstr>Slide 18</vt:lpstr>
      <vt:lpstr>Slide 19</vt:lpstr>
      <vt:lpstr>Questões para orientar as contribuições: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</dc:creator>
  <cp:lastModifiedBy>UEM</cp:lastModifiedBy>
  <cp:revision>132</cp:revision>
  <dcterms:created xsi:type="dcterms:W3CDTF">2015-12-17T13:23:07Z</dcterms:created>
  <dcterms:modified xsi:type="dcterms:W3CDTF">2017-09-21T17:06:26Z</dcterms:modified>
</cp:coreProperties>
</file>