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9" r:id="rId2"/>
  </p:sldMasterIdLst>
  <p:notesMasterIdLst>
    <p:notesMasterId r:id="rId19"/>
  </p:notesMasterIdLst>
  <p:sldIdLst>
    <p:sldId id="315" r:id="rId3"/>
    <p:sldId id="321" r:id="rId4"/>
    <p:sldId id="333" r:id="rId5"/>
    <p:sldId id="332" r:id="rId6"/>
    <p:sldId id="331" r:id="rId7"/>
    <p:sldId id="330" r:id="rId8"/>
    <p:sldId id="325" r:id="rId9"/>
    <p:sldId id="327" r:id="rId10"/>
    <p:sldId id="328" r:id="rId11"/>
    <p:sldId id="313" r:id="rId12"/>
    <p:sldId id="314" r:id="rId13"/>
    <p:sldId id="319" r:id="rId14"/>
    <p:sldId id="320" r:id="rId15"/>
    <p:sldId id="326" r:id="rId16"/>
    <p:sldId id="329" r:id="rId17"/>
    <p:sldId id="334" r:id="rId18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chemeClr val="tx1"/>
    </p:penClr>
  </p:showPr>
  <p:clrMru>
    <a:srgbClr val="5887C0"/>
    <a:srgbClr val="33CCCC"/>
    <a:srgbClr val="CA6E6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047" autoAdjust="0"/>
    <p:restoredTop sz="77657" autoAdjust="0"/>
  </p:normalViewPr>
  <p:slideViewPr>
    <p:cSldViewPr>
      <p:cViewPr>
        <p:scale>
          <a:sx n="100" d="100"/>
          <a:sy n="100" d="100"/>
        </p:scale>
        <p:origin x="-1950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53770-BDAA-41AE-8B01-FD39CE00F039}" type="datetimeFigureOut">
              <a:rPr lang="pt-BR" smtClean="0"/>
              <a:pPr/>
              <a:t>18/12/2017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861287-115D-47F5-BBC1-1638D75BA9C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54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  <a:lvl2pPr marL="478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F2C3A-C3EE-4355-8681-1BF82001A64B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18/12/2017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tângulo 6"/>
          <p:cNvSpPr/>
          <p:nvPr userDrawn="1"/>
        </p:nvSpPr>
        <p:spPr>
          <a:xfrm>
            <a:off x="4355976" y="6237312"/>
            <a:ext cx="1152128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 descr="LOGO EMPLASA 2016 PNG TRANSP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191769" y="6173843"/>
            <a:ext cx="2869530" cy="68415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1" y="27464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850EA-4379-4C7B-B4C8-B4D39F021CE9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18/12/2017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BDA59-AC13-41E0-8A86-68C696C74FF6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/>
          <a:p>
            <a:fld id="{F877C3C2-7B40-4EA0-8625-EE3FEAB8881E}" type="datetimeFigureOut">
              <a:rPr lang="pt-BR">
                <a:solidFill>
                  <a:prstClr val="black"/>
                </a:solidFill>
              </a:rPr>
              <a:pPr/>
              <a:t>18/12/2017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/>
          <a:p>
            <a:fld id="{65C69E6D-E5B3-4173-9ADE-E9718B0C4238}" type="slidenum">
              <a:rPr lang="pt-BR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/>
          <a:p>
            <a:fld id="{F877C3C2-7B40-4EA0-8625-EE3FEAB8881E}" type="datetimeFigureOut">
              <a:rPr lang="pt-BR">
                <a:solidFill>
                  <a:prstClr val="black"/>
                </a:solidFill>
              </a:rPr>
              <a:pPr/>
              <a:t>18/12/2017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tângulo 5"/>
          <p:cNvSpPr/>
          <p:nvPr userDrawn="1"/>
        </p:nvSpPr>
        <p:spPr>
          <a:xfrm>
            <a:off x="4355976" y="6237312"/>
            <a:ext cx="1152128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LOGO EMPLASA 2016 PNG TRANSP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191769" y="6173843"/>
            <a:ext cx="2869530" cy="68415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/>
          <a:p>
            <a:fld id="{F877C3C2-7B40-4EA0-8625-EE3FEAB8881E}" type="datetimeFigureOut">
              <a:rPr lang="pt-BR">
                <a:solidFill>
                  <a:prstClr val="black"/>
                </a:solidFill>
              </a:rPr>
              <a:pPr/>
              <a:t>18/12/2017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tângulo 5"/>
          <p:cNvSpPr/>
          <p:nvPr userDrawn="1"/>
        </p:nvSpPr>
        <p:spPr>
          <a:xfrm>
            <a:off x="4355976" y="6237312"/>
            <a:ext cx="1152128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LOGO EMPLASA 2016 PNG TRANSP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191769" y="6173843"/>
            <a:ext cx="2869530" cy="68415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/>
          <a:p>
            <a:fld id="{F877C3C2-7B40-4EA0-8625-EE3FEAB8881E}" type="datetimeFigureOut">
              <a:rPr lang="pt-BR">
                <a:solidFill>
                  <a:prstClr val="black"/>
                </a:solidFill>
              </a:rPr>
              <a:pPr/>
              <a:t>18/12/2017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/>
          <a:p>
            <a:fld id="{65C69E6D-E5B3-4173-9ADE-E9718B0C4238}" type="slidenum">
              <a:rPr lang="pt-BR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3DFB09-3BFE-40E4-AB64-B51FCFCAD5D5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18/12/2017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17198D-CB50-4590-8FAF-E7B79C0D872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54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  <a:lvl2pPr marL="478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F2C3A-C3EE-4355-8681-1BF82001A64B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18/12/2017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74501-7C31-470C-B196-6870383AB050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  <a:lvl2pPr>
              <a:defRPr>
                <a:latin typeface="Century Gothic" pitchFamily="34" charset="0"/>
              </a:defRPr>
            </a:lvl2pPr>
            <a:lvl3pPr>
              <a:defRPr>
                <a:latin typeface="Century Gothic" pitchFamily="34" charset="0"/>
              </a:defRPr>
            </a:lvl3pPr>
            <a:lvl4pPr>
              <a:defRPr>
                <a:latin typeface="Century Gothic" pitchFamily="34" charset="0"/>
              </a:defRPr>
            </a:lvl4pPr>
            <a:lvl5pPr>
              <a:defRPr>
                <a:latin typeface="Century Gothic" pitchFamily="34" charset="0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Retângulo 6"/>
          <p:cNvSpPr/>
          <p:nvPr userDrawn="1"/>
        </p:nvSpPr>
        <p:spPr>
          <a:xfrm>
            <a:off x="4355976" y="6237312"/>
            <a:ext cx="1152128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pic>
        <p:nvPicPr>
          <p:cNvPr id="8" name="Imagem 7" descr="LOGO EMPLASA 2016 PNG TRANSP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191769" y="6173843"/>
            <a:ext cx="2869530" cy="684157"/>
          </a:xfrm>
          <a:prstGeom prst="rect">
            <a:avLst/>
          </a:prstGeom>
        </p:spPr>
      </p:pic>
    </p:spTree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28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200" b="1" cap="all"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  <a:lvl2pPr marL="47886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7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58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4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31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17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03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089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65FAE-AB10-4165-B954-14F2E3B91273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18/12/2017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CF49C-5373-4576-8280-6860C05FBC6C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900">
                <a:latin typeface="Century Gothic" pitchFamily="34" charset="0"/>
              </a:defRPr>
            </a:lvl1pPr>
            <a:lvl2pPr>
              <a:defRPr sz="2500">
                <a:latin typeface="Century Gothic" pitchFamily="34" charset="0"/>
              </a:defRPr>
            </a:lvl2pPr>
            <a:lvl3pPr>
              <a:defRPr sz="2100">
                <a:latin typeface="Century Gothic" pitchFamily="34" charset="0"/>
              </a:defRPr>
            </a:lvl3pPr>
            <a:lvl4pPr>
              <a:defRPr sz="1900">
                <a:latin typeface="Century Gothic" pitchFamily="34" charset="0"/>
              </a:defRPr>
            </a:lvl4pPr>
            <a:lvl5pPr>
              <a:defRPr sz="1900">
                <a:latin typeface="Century Gothic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900">
                <a:latin typeface="Century Gothic" pitchFamily="34" charset="0"/>
              </a:defRPr>
            </a:lvl1pPr>
            <a:lvl2pPr>
              <a:defRPr sz="2500">
                <a:latin typeface="Century Gothic" pitchFamily="34" charset="0"/>
              </a:defRPr>
            </a:lvl2pPr>
            <a:lvl3pPr>
              <a:defRPr sz="2100">
                <a:latin typeface="Century Gothic" pitchFamily="34" charset="0"/>
              </a:defRPr>
            </a:lvl3pPr>
            <a:lvl4pPr>
              <a:defRPr sz="1900">
                <a:latin typeface="Century Gothic" pitchFamily="34" charset="0"/>
              </a:defRPr>
            </a:lvl4pPr>
            <a:lvl5pPr>
              <a:defRPr sz="1900">
                <a:latin typeface="Century Gothic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AEF19-F70F-4A11-9F1D-D226238F8742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18/12/2017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43A96-35AD-4DFC-BFB5-2396C39548B1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  <a:lvl2pPr>
              <a:defRPr>
                <a:latin typeface="Century Gothic" pitchFamily="34" charset="0"/>
              </a:defRPr>
            </a:lvl2pPr>
            <a:lvl3pPr>
              <a:defRPr>
                <a:latin typeface="Century Gothic" pitchFamily="34" charset="0"/>
              </a:defRPr>
            </a:lvl3pPr>
            <a:lvl4pPr>
              <a:defRPr>
                <a:latin typeface="Century Gothic" pitchFamily="34" charset="0"/>
              </a:defRPr>
            </a:lvl4pPr>
            <a:lvl5pPr>
              <a:defRPr>
                <a:latin typeface="Century Gothic" pitchFamily="34" charset="0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Retângulo 6"/>
          <p:cNvSpPr/>
          <p:nvPr userDrawn="1"/>
        </p:nvSpPr>
        <p:spPr>
          <a:xfrm>
            <a:off x="4355976" y="6237312"/>
            <a:ext cx="1152128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 descr="LOGO EMPLASA 2016 PNG TRANSP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191769" y="6173843"/>
            <a:ext cx="2869530" cy="68415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8"/>
            <a:ext cx="4040188" cy="63976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500" b="1">
                <a:latin typeface="Century Gothic" pitchFamily="34" charset="0"/>
              </a:defRPr>
            </a:lvl1pPr>
            <a:lvl2pPr marL="478862" indent="0">
              <a:buNone/>
              <a:defRPr sz="2100" b="1"/>
            </a:lvl2pPr>
            <a:lvl3pPr marL="957724" indent="0">
              <a:buNone/>
              <a:defRPr sz="1900" b="1"/>
            </a:lvl3pPr>
            <a:lvl4pPr marL="1436587" indent="0">
              <a:buNone/>
              <a:defRPr sz="1600" b="1"/>
            </a:lvl4pPr>
            <a:lvl5pPr marL="1915450" indent="0">
              <a:buNone/>
              <a:defRPr sz="1600" b="1"/>
            </a:lvl5pPr>
            <a:lvl6pPr marL="2394312" indent="0">
              <a:buNone/>
              <a:defRPr sz="1600" b="1"/>
            </a:lvl6pPr>
            <a:lvl7pPr marL="2873174" indent="0">
              <a:buNone/>
              <a:defRPr sz="1600" b="1"/>
            </a:lvl7pPr>
            <a:lvl8pPr marL="3352036" indent="0">
              <a:buNone/>
              <a:defRPr sz="1600" b="1"/>
            </a:lvl8pPr>
            <a:lvl9pPr marL="3830898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500">
                <a:latin typeface="Century Gothic" pitchFamily="34" charset="0"/>
              </a:defRPr>
            </a:lvl1pPr>
            <a:lvl2pPr>
              <a:defRPr sz="2100">
                <a:latin typeface="Century Gothic" pitchFamily="34" charset="0"/>
              </a:defRPr>
            </a:lvl2pPr>
            <a:lvl3pPr>
              <a:defRPr sz="1900">
                <a:latin typeface="Century Gothic" pitchFamily="34" charset="0"/>
              </a:defRPr>
            </a:lvl3pPr>
            <a:lvl4pPr>
              <a:defRPr sz="1600">
                <a:latin typeface="Century Gothic" pitchFamily="34" charset="0"/>
              </a:defRPr>
            </a:lvl4pPr>
            <a:lvl5pPr>
              <a:defRPr sz="1600">
                <a:latin typeface="Century Gothic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9" y="1535118"/>
            <a:ext cx="4041775" cy="63976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500" b="1">
                <a:latin typeface="Century Gothic" pitchFamily="34" charset="0"/>
              </a:defRPr>
            </a:lvl1pPr>
            <a:lvl2pPr marL="478862" indent="0">
              <a:buNone/>
              <a:defRPr sz="2100" b="1"/>
            </a:lvl2pPr>
            <a:lvl3pPr marL="957724" indent="0">
              <a:buNone/>
              <a:defRPr sz="1900" b="1"/>
            </a:lvl3pPr>
            <a:lvl4pPr marL="1436587" indent="0">
              <a:buNone/>
              <a:defRPr sz="1600" b="1"/>
            </a:lvl4pPr>
            <a:lvl5pPr marL="1915450" indent="0">
              <a:buNone/>
              <a:defRPr sz="1600" b="1"/>
            </a:lvl5pPr>
            <a:lvl6pPr marL="2394312" indent="0">
              <a:buNone/>
              <a:defRPr sz="1600" b="1"/>
            </a:lvl6pPr>
            <a:lvl7pPr marL="2873174" indent="0">
              <a:buNone/>
              <a:defRPr sz="1600" b="1"/>
            </a:lvl7pPr>
            <a:lvl8pPr marL="3352036" indent="0">
              <a:buNone/>
              <a:defRPr sz="1600" b="1"/>
            </a:lvl8pPr>
            <a:lvl9pPr marL="3830898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9" y="2174876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500">
                <a:latin typeface="Century Gothic" pitchFamily="34" charset="0"/>
              </a:defRPr>
            </a:lvl1pPr>
            <a:lvl2pPr>
              <a:defRPr sz="2100">
                <a:latin typeface="Century Gothic" pitchFamily="34" charset="0"/>
              </a:defRPr>
            </a:lvl2pPr>
            <a:lvl3pPr>
              <a:defRPr sz="1900">
                <a:latin typeface="Century Gothic" pitchFamily="34" charset="0"/>
              </a:defRPr>
            </a:lvl3pPr>
            <a:lvl4pPr>
              <a:defRPr sz="1600">
                <a:latin typeface="Century Gothic" pitchFamily="34" charset="0"/>
              </a:defRPr>
            </a:lvl4pPr>
            <a:lvl5pPr>
              <a:defRPr sz="1600">
                <a:latin typeface="Century Gothic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7E855-A61C-4571-B0A0-4B47275E27D4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18/12/2017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83002-041B-4556-A1BA-A956E0E326D1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ECE42-EF99-4BB3-B220-CD2BF8D5515A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18/12/2017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90231-A185-4B74-B2FA-125793AB68FA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8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100" b="1"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400">
                <a:latin typeface="Century Gothic" pitchFamily="34" charset="0"/>
              </a:defRPr>
            </a:lvl1pPr>
            <a:lvl2pPr>
              <a:defRPr sz="2900">
                <a:latin typeface="Century Gothic" pitchFamily="34" charset="0"/>
              </a:defRPr>
            </a:lvl2pPr>
            <a:lvl3pPr>
              <a:defRPr sz="2500">
                <a:latin typeface="Century Gothic" pitchFamily="34" charset="0"/>
              </a:defRPr>
            </a:lvl3pPr>
            <a:lvl4pPr>
              <a:defRPr sz="2100">
                <a:latin typeface="Century Gothic" pitchFamily="34" charset="0"/>
              </a:defRPr>
            </a:lvl4pPr>
            <a:lvl5pPr>
              <a:defRPr sz="2100">
                <a:latin typeface="Century Gothic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8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latin typeface="Century Gothic" pitchFamily="34" charset="0"/>
              </a:defRPr>
            </a:lvl1pPr>
            <a:lvl2pPr marL="478862" indent="0">
              <a:buNone/>
              <a:defRPr sz="1300"/>
            </a:lvl2pPr>
            <a:lvl3pPr marL="957724" indent="0">
              <a:buNone/>
              <a:defRPr sz="1000"/>
            </a:lvl3pPr>
            <a:lvl4pPr marL="1436587" indent="0">
              <a:buNone/>
              <a:defRPr sz="900"/>
            </a:lvl4pPr>
            <a:lvl5pPr marL="1915450" indent="0">
              <a:buNone/>
              <a:defRPr sz="900"/>
            </a:lvl5pPr>
            <a:lvl6pPr marL="2394312" indent="0">
              <a:buNone/>
              <a:defRPr sz="900"/>
            </a:lvl6pPr>
            <a:lvl7pPr marL="2873174" indent="0">
              <a:buNone/>
              <a:defRPr sz="900"/>
            </a:lvl7pPr>
            <a:lvl8pPr marL="3352036" indent="0">
              <a:buNone/>
              <a:defRPr sz="900"/>
            </a:lvl8pPr>
            <a:lvl9pPr marL="3830898" indent="0">
              <a:buNone/>
              <a:defRPr sz="9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E9009-18DE-43A6-ADBA-861A9A24BDE0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18/12/2017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A310D-2512-4E18-AFAC-6659C8C38039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100" b="1"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862" indent="0">
              <a:buNone/>
              <a:defRPr sz="2900"/>
            </a:lvl2pPr>
            <a:lvl3pPr marL="957724" indent="0">
              <a:buNone/>
              <a:defRPr sz="2500"/>
            </a:lvl3pPr>
            <a:lvl4pPr marL="1436587" indent="0">
              <a:buNone/>
              <a:defRPr sz="2100"/>
            </a:lvl4pPr>
            <a:lvl5pPr marL="1915450" indent="0">
              <a:buNone/>
              <a:defRPr sz="2100"/>
            </a:lvl5pPr>
            <a:lvl6pPr marL="2394312" indent="0">
              <a:buNone/>
              <a:defRPr sz="2100"/>
            </a:lvl6pPr>
            <a:lvl7pPr marL="2873174" indent="0">
              <a:buNone/>
              <a:defRPr sz="2100"/>
            </a:lvl7pPr>
            <a:lvl8pPr marL="3352036" indent="0">
              <a:buNone/>
              <a:defRPr sz="2100"/>
            </a:lvl8pPr>
            <a:lvl9pPr marL="3830898" indent="0">
              <a:buNone/>
              <a:defRPr sz="2100"/>
            </a:lvl9pPr>
          </a:lstStyle>
          <a:p>
            <a:pPr lvl="0"/>
            <a:endParaRPr lang="pt-BR" noProof="0" dirty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latin typeface="Century Gothic" pitchFamily="34" charset="0"/>
              </a:defRPr>
            </a:lvl1pPr>
            <a:lvl2pPr marL="478862" indent="0">
              <a:buNone/>
              <a:defRPr sz="1300"/>
            </a:lvl2pPr>
            <a:lvl3pPr marL="957724" indent="0">
              <a:buNone/>
              <a:defRPr sz="1000"/>
            </a:lvl3pPr>
            <a:lvl4pPr marL="1436587" indent="0">
              <a:buNone/>
              <a:defRPr sz="900"/>
            </a:lvl4pPr>
            <a:lvl5pPr marL="1915450" indent="0">
              <a:buNone/>
              <a:defRPr sz="900"/>
            </a:lvl5pPr>
            <a:lvl6pPr marL="2394312" indent="0">
              <a:buNone/>
              <a:defRPr sz="900"/>
            </a:lvl6pPr>
            <a:lvl7pPr marL="2873174" indent="0">
              <a:buNone/>
              <a:defRPr sz="900"/>
            </a:lvl7pPr>
            <a:lvl8pPr marL="3352036" indent="0">
              <a:buNone/>
              <a:defRPr sz="900"/>
            </a:lvl8pPr>
            <a:lvl9pPr marL="3830898" indent="0">
              <a:buNone/>
              <a:defRPr sz="9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2523F-773F-4317-A5F0-E9B6FF78FB32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18/12/2017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F2B9D-4DDB-4DA3-98DA-AE89F39A0C89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E0D6B-5C87-48B2-B879-E09847F38857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18/12/2017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FE9CC-7B05-48BC-8C59-349E29F0075D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1" y="27464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850EA-4379-4C7B-B4C8-B4D39F021CE9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18/12/2017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BDA59-AC13-41E0-8A86-68C696C74FF6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/>
          <a:p>
            <a:fld id="{F877C3C2-7B40-4EA0-8625-EE3FEAB8881E}" type="datetimeFigureOut">
              <a:rPr lang="pt-BR">
                <a:solidFill>
                  <a:prstClr val="black"/>
                </a:solidFill>
              </a:rPr>
              <a:pPr/>
              <a:t>18/12/2017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/>
          <a:p>
            <a:fld id="{65C69E6D-E5B3-4173-9ADE-E9718B0C4238}" type="slidenum">
              <a:rPr lang="pt-BR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/>
          <a:p>
            <a:fld id="{F877C3C2-7B40-4EA0-8625-EE3FEAB8881E}" type="datetimeFigureOut">
              <a:rPr lang="pt-BR">
                <a:solidFill>
                  <a:prstClr val="black"/>
                </a:solidFill>
              </a:rPr>
              <a:pPr/>
              <a:t>18/12/2017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/>
          <a:p>
            <a:fld id="{65C69E6D-E5B3-4173-9ADE-E9718B0C4238}" type="slidenum">
              <a:rPr lang="pt-BR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/>
          <a:p>
            <a:fld id="{F877C3C2-7B40-4EA0-8625-EE3FEAB8881E}" type="datetimeFigureOut">
              <a:rPr lang="pt-BR">
                <a:solidFill>
                  <a:prstClr val="black"/>
                </a:solidFill>
              </a:rPr>
              <a:pPr/>
              <a:t>18/12/2017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/>
          <a:p>
            <a:fld id="{65C69E6D-E5B3-4173-9ADE-E9718B0C4238}" type="slidenum">
              <a:rPr lang="pt-BR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/>
          <a:p>
            <a:fld id="{F877C3C2-7B40-4EA0-8625-EE3FEAB8881E}" type="datetimeFigureOut">
              <a:rPr lang="pt-BR">
                <a:solidFill>
                  <a:prstClr val="black"/>
                </a:solidFill>
              </a:rPr>
              <a:pPr/>
              <a:t>18/12/2017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/>
          <a:p>
            <a:fld id="{65C69E6D-E5B3-4173-9ADE-E9718B0C4238}" type="slidenum">
              <a:rPr lang="pt-BR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28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200" b="1" cap="all"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  <a:lvl2pPr marL="47886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7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58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4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31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17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03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089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65FAE-AB10-4165-B954-14F2E3B91273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18/12/2017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CF49C-5373-4576-8280-6860C05FBC6C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900">
                <a:latin typeface="Century Gothic" pitchFamily="34" charset="0"/>
              </a:defRPr>
            </a:lvl1pPr>
            <a:lvl2pPr>
              <a:defRPr sz="2500">
                <a:latin typeface="Century Gothic" pitchFamily="34" charset="0"/>
              </a:defRPr>
            </a:lvl2pPr>
            <a:lvl3pPr>
              <a:defRPr sz="2100">
                <a:latin typeface="Century Gothic" pitchFamily="34" charset="0"/>
              </a:defRPr>
            </a:lvl3pPr>
            <a:lvl4pPr>
              <a:defRPr sz="1900">
                <a:latin typeface="Century Gothic" pitchFamily="34" charset="0"/>
              </a:defRPr>
            </a:lvl4pPr>
            <a:lvl5pPr>
              <a:defRPr sz="1900">
                <a:latin typeface="Century Gothic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900">
                <a:latin typeface="Century Gothic" pitchFamily="34" charset="0"/>
              </a:defRPr>
            </a:lvl1pPr>
            <a:lvl2pPr>
              <a:defRPr sz="2500">
                <a:latin typeface="Century Gothic" pitchFamily="34" charset="0"/>
              </a:defRPr>
            </a:lvl2pPr>
            <a:lvl3pPr>
              <a:defRPr sz="2100">
                <a:latin typeface="Century Gothic" pitchFamily="34" charset="0"/>
              </a:defRPr>
            </a:lvl3pPr>
            <a:lvl4pPr>
              <a:defRPr sz="1900">
                <a:latin typeface="Century Gothic" pitchFamily="34" charset="0"/>
              </a:defRPr>
            </a:lvl4pPr>
            <a:lvl5pPr>
              <a:defRPr sz="1900">
                <a:latin typeface="Century Gothic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AEF19-F70F-4A11-9F1D-D226238F8742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18/12/2017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43A96-35AD-4DFC-BFB5-2396C39548B1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8"/>
            <a:ext cx="4040188" cy="63976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500" b="1">
                <a:latin typeface="Century Gothic" pitchFamily="34" charset="0"/>
              </a:defRPr>
            </a:lvl1pPr>
            <a:lvl2pPr marL="478862" indent="0">
              <a:buNone/>
              <a:defRPr sz="2100" b="1"/>
            </a:lvl2pPr>
            <a:lvl3pPr marL="957724" indent="0">
              <a:buNone/>
              <a:defRPr sz="1900" b="1"/>
            </a:lvl3pPr>
            <a:lvl4pPr marL="1436587" indent="0">
              <a:buNone/>
              <a:defRPr sz="1600" b="1"/>
            </a:lvl4pPr>
            <a:lvl5pPr marL="1915450" indent="0">
              <a:buNone/>
              <a:defRPr sz="1600" b="1"/>
            </a:lvl5pPr>
            <a:lvl6pPr marL="2394312" indent="0">
              <a:buNone/>
              <a:defRPr sz="1600" b="1"/>
            </a:lvl6pPr>
            <a:lvl7pPr marL="2873174" indent="0">
              <a:buNone/>
              <a:defRPr sz="1600" b="1"/>
            </a:lvl7pPr>
            <a:lvl8pPr marL="3352036" indent="0">
              <a:buNone/>
              <a:defRPr sz="1600" b="1"/>
            </a:lvl8pPr>
            <a:lvl9pPr marL="3830898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500">
                <a:latin typeface="Century Gothic" pitchFamily="34" charset="0"/>
              </a:defRPr>
            </a:lvl1pPr>
            <a:lvl2pPr>
              <a:defRPr sz="2100">
                <a:latin typeface="Century Gothic" pitchFamily="34" charset="0"/>
              </a:defRPr>
            </a:lvl2pPr>
            <a:lvl3pPr>
              <a:defRPr sz="1900">
                <a:latin typeface="Century Gothic" pitchFamily="34" charset="0"/>
              </a:defRPr>
            </a:lvl3pPr>
            <a:lvl4pPr>
              <a:defRPr sz="1600">
                <a:latin typeface="Century Gothic" pitchFamily="34" charset="0"/>
              </a:defRPr>
            </a:lvl4pPr>
            <a:lvl5pPr>
              <a:defRPr sz="1600">
                <a:latin typeface="Century Gothic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9" y="1535118"/>
            <a:ext cx="4041775" cy="63976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500" b="1">
                <a:latin typeface="Century Gothic" pitchFamily="34" charset="0"/>
              </a:defRPr>
            </a:lvl1pPr>
            <a:lvl2pPr marL="478862" indent="0">
              <a:buNone/>
              <a:defRPr sz="2100" b="1"/>
            </a:lvl2pPr>
            <a:lvl3pPr marL="957724" indent="0">
              <a:buNone/>
              <a:defRPr sz="1900" b="1"/>
            </a:lvl3pPr>
            <a:lvl4pPr marL="1436587" indent="0">
              <a:buNone/>
              <a:defRPr sz="1600" b="1"/>
            </a:lvl4pPr>
            <a:lvl5pPr marL="1915450" indent="0">
              <a:buNone/>
              <a:defRPr sz="1600" b="1"/>
            </a:lvl5pPr>
            <a:lvl6pPr marL="2394312" indent="0">
              <a:buNone/>
              <a:defRPr sz="1600" b="1"/>
            </a:lvl6pPr>
            <a:lvl7pPr marL="2873174" indent="0">
              <a:buNone/>
              <a:defRPr sz="1600" b="1"/>
            </a:lvl7pPr>
            <a:lvl8pPr marL="3352036" indent="0">
              <a:buNone/>
              <a:defRPr sz="1600" b="1"/>
            </a:lvl8pPr>
            <a:lvl9pPr marL="3830898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9" y="2174876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500">
                <a:latin typeface="Century Gothic" pitchFamily="34" charset="0"/>
              </a:defRPr>
            </a:lvl1pPr>
            <a:lvl2pPr>
              <a:defRPr sz="2100">
                <a:latin typeface="Century Gothic" pitchFamily="34" charset="0"/>
              </a:defRPr>
            </a:lvl2pPr>
            <a:lvl3pPr>
              <a:defRPr sz="1900">
                <a:latin typeface="Century Gothic" pitchFamily="34" charset="0"/>
              </a:defRPr>
            </a:lvl3pPr>
            <a:lvl4pPr>
              <a:defRPr sz="1600">
                <a:latin typeface="Century Gothic" pitchFamily="34" charset="0"/>
              </a:defRPr>
            </a:lvl4pPr>
            <a:lvl5pPr>
              <a:defRPr sz="1600">
                <a:latin typeface="Century Gothic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7E855-A61C-4571-B0A0-4B47275E27D4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18/12/2017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83002-041B-4556-A1BA-A956E0E326D1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ECE42-EF99-4BB3-B220-CD2BF8D5515A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18/12/2017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90231-A185-4B74-B2FA-125793AB68FA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8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100" b="1"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400">
                <a:latin typeface="Century Gothic" pitchFamily="34" charset="0"/>
              </a:defRPr>
            </a:lvl1pPr>
            <a:lvl2pPr>
              <a:defRPr sz="2900">
                <a:latin typeface="Century Gothic" pitchFamily="34" charset="0"/>
              </a:defRPr>
            </a:lvl2pPr>
            <a:lvl3pPr>
              <a:defRPr sz="2500">
                <a:latin typeface="Century Gothic" pitchFamily="34" charset="0"/>
              </a:defRPr>
            </a:lvl3pPr>
            <a:lvl4pPr>
              <a:defRPr sz="2100">
                <a:latin typeface="Century Gothic" pitchFamily="34" charset="0"/>
              </a:defRPr>
            </a:lvl4pPr>
            <a:lvl5pPr>
              <a:defRPr sz="2100">
                <a:latin typeface="Century Gothic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8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latin typeface="Century Gothic" pitchFamily="34" charset="0"/>
              </a:defRPr>
            </a:lvl1pPr>
            <a:lvl2pPr marL="478862" indent="0">
              <a:buNone/>
              <a:defRPr sz="1300"/>
            </a:lvl2pPr>
            <a:lvl3pPr marL="957724" indent="0">
              <a:buNone/>
              <a:defRPr sz="1000"/>
            </a:lvl3pPr>
            <a:lvl4pPr marL="1436587" indent="0">
              <a:buNone/>
              <a:defRPr sz="900"/>
            </a:lvl4pPr>
            <a:lvl5pPr marL="1915450" indent="0">
              <a:buNone/>
              <a:defRPr sz="900"/>
            </a:lvl5pPr>
            <a:lvl6pPr marL="2394312" indent="0">
              <a:buNone/>
              <a:defRPr sz="900"/>
            </a:lvl6pPr>
            <a:lvl7pPr marL="2873174" indent="0">
              <a:buNone/>
              <a:defRPr sz="900"/>
            </a:lvl7pPr>
            <a:lvl8pPr marL="3352036" indent="0">
              <a:buNone/>
              <a:defRPr sz="900"/>
            </a:lvl8pPr>
            <a:lvl9pPr marL="3830898" indent="0">
              <a:buNone/>
              <a:defRPr sz="9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E9009-18DE-43A6-ADBA-861A9A24BDE0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18/12/2017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A310D-2512-4E18-AFAC-6659C8C38039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100" b="1">
                <a:latin typeface="Century Gothic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862" indent="0">
              <a:buNone/>
              <a:defRPr sz="2900"/>
            </a:lvl2pPr>
            <a:lvl3pPr marL="957724" indent="0">
              <a:buNone/>
              <a:defRPr sz="2500"/>
            </a:lvl3pPr>
            <a:lvl4pPr marL="1436587" indent="0">
              <a:buNone/>
              <a:defRPr sz="2100"/>
            </a:lvl4pPr>
            <a:lvl5pPr marL="1915450" indent="0">
              <a:buNone/>
              <a:defRPr sz="2100"/>
            </a:lvl5pPr>
            <a:lvl6pPr marL="2394312" indent="0">
              <a:buNone/>
              <a:defRPr sz="2100"/>
            </a:lvl6pPr>
            <a:lvl7pPr marL="2873174" indent="0">
              <a:buNone/>
              <a:defRPr sz="2100"/>
            </a:lvl7pPr>
            <a:lvl8pPr marL="3352036" indent="0">
              <a:buNone/>
              <a:defRPr sz="2100"/>
            </a:lvl8pPr>
            <a:lvl9pPr marL="3830898" indent="0">
              <a:buNone/>
              <a:defRPr sz="2100"/>
            </a:lvl9pPr>
          </a:lstStyle>
          <a:p>
            <a:pPr lvl="0"/>
            <a:endParaRPr lang="pt-BR" noProof="0" dirty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latin typeface="Century Gothic" pitchFamily="34" charset="0"/>
              </a:defRPr>
            </a:lvl1pPr>
            <a:lvl2pPr marL="478862" indent="0">
              <a:buNone/>
              <a:defRPr sz="1300"/>
            </a:lvl2pPr>
            <a:lvl3pPr marL="957724" indent="0">
              <a:buNone/>
              <a:defRPr sz="1000"/>
            </a:lvl3pPr>
            <a:lvl4pPr marL="1436587" indent="0">
              <a:buNone/>
              <a:defRPr sz="900"/>
            </a:lvl4pPr>
            <a:lvl5pPr marL="1915450" indent="0">
              <a:buNone/>
              <a:defRPr sz="900"/>
            </a:lvl5pPr>
            <a:lvl6pPr marL="2394312" indent="0">
              <a:buNone/>
              <a:defRPr sz="900"/>
            </a:lvl6pPr>
            <a:lvl7pPr marL="2873174" indent="0">
              <a:buNone/>
              <a:defRPr sz="900"/>
            </a:lvl7pPr>
            <a:lvl8pPr marL="3352036" indent="0">
              <a:buNone/>
              <a:defRPr sz="900"/>
            </a:lvl8pPr>
            <a:lvl9pPr marL="3830898" indent="0">
              <a:buNone/>
              <a:defRPr sz="9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2523F-773F-4317-A5F0-E9B6FF78FB32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18/12/2017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F2B9D-4DDB-4DA3-98DA-AE89F39A0C89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E0D6B-5C87-48B2-B879-E09847F38857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18/12/2017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7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FE9CC-7B05-48BC-8C59-349E29F0075D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LOGO_PDUI_jpg.jpg"/>
          <p:cNvPicPr>
            <a:picLocks noChangeAspect="1"/>
          </p:cNvPicPr>
          <p:nvPr userDrawn="1"/>
        </p:nvPicPr>
        <p:blipFill>
          <a:blip r:embed="rId17" cstate="print"/>
          <a:stretch>
            <a:fillRect/>
          </a:stretch>
        </p:blipFill>
        <p:spPr>
          <a:xfrm>
            <a:off x="539552" y="6190126"/>
            <a:ext cx="1800200" cy="668517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588225" y="5080265"/>
            <a:ext cx="2555775" cy="1777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C:\Users\jfilho\Desktop\CDRMS.jpg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2699792" y="6363419"/>
            <a:ext cx="1440160" cy="305941"/>
          </a:xfrm>
          <a:prstGeom prst="rect">
            <a:avLst/>
          </a:prstGeom>
          <a:noFill/>
        </p:spPr>
      </p:pic>
      <p:pic>
        <p:nvPicPr>
          <p:cNvPr id="10" name="Picture 2" descr="C:\Users\jfilho\Desktop\logo.png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4427984" y="6316241"/>
            <a:ext cx="864096" cy="425127"/>
          </a:xfrm>
          <a:prstGeom prst="rect">
            <a:avLst/>
          </a:prstGeom>
          <a:noFill/>
        </p:spPr>
      </p:pic>
      <p:cxnSp>
        <p:nvCxnSpPr>
          <p:cNvPr id="11" name="Conector reto 10"/>
          <p:cNvCxnSpPr/>
          <p:nvPr userDrawn="1"/>
        </p:nvCxnSpPr>
        <p:spPr>
          <a:xfrm flipH="1">
            <a:off x="360040" y="6165304"/>
            <a:ext cx="579613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11"/>
          <p:cNvSpPr/>
          <p:nvPr userDrawn="1"/>
        </p:nvSpPr>
        <p:spPr>
          <a:xfrm>
            <a:off x="0" y="0"/>
            <a:ext cx="25152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  <p:sldLayoutId id="2147483674" r:id="rId13"/>
    <p:sldLayoutId id="2147483675" r:id="rId14"/>
    <p:sldLayoutId id="2147483704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5pPr>
      <a:lvl6pPr marL="478862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6pPr>
      <a:lvl7pPr marL="957724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7pPr>
      <a:lvl8pPr marL="1436587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8pPr>
      <a:lvl9pPr marL="1915450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6288" indent="-298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5388" indent="-2381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743" indent="-239431" algn="l" defTabSz="95772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606" indent="-239431" algn="l" defTabSz="95772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468" indent="-239431" algn="l" defTabSz="95772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330" indent="-239431" algn="l" defTabSz="95772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62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724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587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450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312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174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036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898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LOGO_PDUI_jpg.jp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539552" y="6190126"/>
            <a:ext cx="1800200" cy="668517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588225" y="5080265"/>
            <a:ext cx="2555775" cy="1777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C:\Users\jfilho\Desktop\CDRMS.jpg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699792" y="6363419"/>
            <a:ext cx="1440160" cy="305941"/>
          </a:xfrm>
          <a:prstGeom prst="rect">
            <a:avLst/>
          </a:prstGeom>
          <a:noFill/>
        </p:spPr>
      </p:pic>
      <p:pic>
        <p:nvPicPr>
          <p:cNvPr id="10" name="Picture 2" descr="C:\Users\jfilho\Desktop\logo.png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427984" y="6316241"/>
            <a:ext cx="864096" cy="425127"/>
          </a:xfrm>
          <a:prstGeom prst="rect">
            <a:avLst/>
          </a:prstGeom>
          <a:noFill/>
        </p:spPr>
      </p:pic>
      <p:cxnSp>
        <p:nvCxnSpPr>
          <p:cNvPr id="11" name="Conector reto 10"/>
          <p:cNvCxnSpPr/>
          <p:nvPr userDrawn="1"/>
        </p:nvCxnSpPr>
        <p:spPr>
          <a:xfrm flipH="1">
            <a:off x="360040" y="6165304"/>
            <a:ext cx="579613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11"/>
          <p:cNvSpPr/>
          <p:nvPr userDrawn="1"/>
        </p:nvSpPr>
        <p:spPr>
          <a:xfrm>
            <a:off x="0" y="0"/>
            <a:ext cx="25152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5pPr>
      <a:lvl6pPr marL="478862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6pPr>
      <a:lvl7pPr marL="957724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7pPr>
      <a:lvl8pPr marL="1436587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8pPr>
      <a:lvl9pPr marL="1915450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6288" indent="-298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5388" indent="-2381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743" indent="-239431" algn="l" defTabSz="95772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606" indent="-239431" algn="l" defTabSz="95772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468" indent="-239431" algn="l" defTabSz="95772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330" indent="-239431" algn="l" defTabSz="95772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62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724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587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450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312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174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036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898" algn="l" defTabSz="95772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jfilho\Desktop\Logo PDUI 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548680"/>
            <a:ext cx="6336704" cy="3240360"/>
          </a:xfrm>
          <a:prstGeom prst="rect">
            <a:avLst/>
          </a:prstGeom>
          <a:noFill/>
        </p:spPr>
      </p:pic>
      <p:pic>
        <p:nvPicPr>
          <p:cNvPr id="16" name="Picture 4" descr="C:\Users\jfilho\Desktop\CDRM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4869160"/>
            <a:ext cx="2160240" cy="458911"/>
          </a:xfrm>
          <a:prstGeom prst="rect">
            <a:avLst/>
          </a:prstGeom>
          <a:noFill/>
        </p:spPr>
      </p:pic>
      <p:cxnSp>
        <p:nvCxnSpPr>
          <p:cNvPr id="17" name="Conector reto 16"/>
          <p:cNvCxnSpPr/>
          <p:nvPr/>
        </p:nvCxnSpPr>
        <p:spPr>
          <a:xfrm flipH="1">
            <a:off x="2195736" y="4106838"/>
            <a:ext cx="475252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lum/>
          </a:blip>
          <a:srcRect/>
          <a:stretch>
            <a:fillRect/>
          </a:stretch>
        </p:blipFill>
        <p:spPr bwMode="auto">
          <a:xfrm>
            <a:off x="0" y="5517232"/>
            <a:ext cx="9144000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m 6" descr="LOGO EMPLASA 2016 PNG TRANSP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95936" y="4581128"/>
            <a:ext cx="4530305" cy="1080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84976" cy="850106"/>
          </a:xfrm>
        </p:spPr>
        <p:txBody>
          <a:bodyPr/>
          <a:lstStyle/>
          <a:p>
            <a:r>
              <a:rPr lang="pt-BR" sz="2400" b="1" dirty="0" smtClean="0">
                <a:latin typeface="Calibri" pitchFamily="34" charset="0"/>
              </a:rPr>
              <a:t>Grupos de Trabalho - Estratégias para Ação Metropolitana </a:t>
            </a:r>
            <a:br>
              <a:rPr lang="pt-BR" sz="2400" b="1" dirty="0" smtClean="0">
                <a:latin typeface="Calibri" pitchFamily="34" charset="0"/>
              </a:rPr>
            </a:br>
            <a:r>
              <a:rPr lang="pt-B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Gestão de Riscos</a:t>
            </a:r>
            <a:endParaRPr lang="pt-BR" sz="2400" b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323528" y="1340768"/>
            <a:ext cx="8064896" cy="4392488"/>
          </a:xfrm>
          <a:prstGeom prst="rect">
            <a:avLst/>
          </a:prstGeom>
        </p:spPr>
        <p:txBody>
          <a:bodyPr/>
          <a:lstStyle/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cs typeface="Arial" pitchFamily="34" charset="0"/>
              </a:rPr>
              <a:t> Objetivos</a:t>
            </a: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pt-BR" sz="2000" b="1" dirty="0" smtClean="0">
              <a:cs typeface="Arial" pitchFamily="34" charset="0"/>
            </a:endParaRP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pt-BR" sz="2000" dirty="0" smtClean="0">
                <a:cs typeface="Arial" pitchFamily="34" charset="0"/>
              </a:rPr>
              <a:t>Analisar caderno preliminar de propostas</a:t>
            </a: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kumimoji="0" lang="pt-BR" sz="2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kumimoji="0" lang="pt-BR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Analisar contribuições da</a:t>
            </a:r>
            <a:r>
              <a:rPr kumimoji="0" lang="pt-BR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Plataforma PDUI</a:t>
            </a: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pt-BR" sz="2000" dirty="0" smtClean="0">
              <a:cs typeface="Arial" pitchFamily="34" charset="0"/>
            </a:endParaRP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pt-BR" sz="2000" dirty="0" smtClean="0">
                <a:cs typeface="Arial" pitchFamily="34" charset="0"/>
              </a:rPr>
              <a:t> Produzir documento síntese das propostas + contribuições</a:t>
            </a: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pt-BR" sz="2000" dirty="0" smtClean="0">
              <a:cs typeface="Arial" pitchFamily="34" charset="0"/>
            </a:endParaRP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pt-BR" sz="2000" dirty="0" smtClean="0">
                <a:cs typeface="Arial" pitchFamily="34" charset="0"/>
              </a:rPr>
              <a:t> Analisar mapeamentos de áreas de risco existentes  - Sistema de Informações Metropolitanas (SIM)</a:t>
            </a: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pt-BR" sz="2000" dirty="0" smtClean="0">
              <a:cs typeface="Arial" pitchFamily="34" charset="0"/>
            </a:endParaRP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pt-BR" sz="2000" dirty="0" smtClean="0">
                <a:cs typeface="Arial" pitchFamily="34" charset="0"/>
              </a:rPr>
              <a:t> Propor organização dos mapeamentos e sua utilização no PDUI e no SIM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dvAuto="250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84976" cy="850106"/>
          </a:xfrm>
        </p:spPr>
        <p:txBody>
          <a:bodyPr/>
          <a:lstStyle/>
          <a:p>
            <a:r>
              <a:rPr lang="pt-BR" sz="2400" b="1" dirty="0" smtClean="0">
                <a:latin typeface="Calibri" pitchFamily="34" charset="0"/>
              </a:rPr>
              <a:t>Estratégias para Ação Metropolitana</a:t>
            </a:r>
            <a:br>
              <a:rPr lang="pt-BR" sz="2400" b="1" dirty="0" smtClean="0">
                <a:latin typeface="Calibri" pitchFamily="34" charset="0"/>
              </a:rPr>
            </a:br>
            <a:r>
              <a:rPr lang="pt-B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Gestão de Riscos</a:t>
            </a:r>
            <a:endParaRPr lang="pt-BR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611560" y="1772816"/>
            <a:ext cx="8064896" cy="3816424"/>
          </a:xfrm>
          <a:prstGeom prst="rect">
            <a:avLst/>
          </a:prstGeom>
        </p:spPr>
        <p:txBody>
          <a:bodyPr/>
          <a:lstStyle/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cs typeface="Arial" pitchFamily="34" charset="0"/>
              </a:rPr>
              <a:t>       Próximas atividades </a:t>
            </a: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pt-BR" sz="2000" b="1" dirty="0" smtClean="0">
              <a:cs typeface="Arial" pitchFamily="34" charset="0"/>
            </a:endParaRP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pt-BR" sz="2000" dirty="0" smtClean="0">
                <a:cs typeface="Arial" pitchFamily="34" charset="0"/>
              </a:rPr>
              <a:t> Produzir documento síntese das propostas + contribuições + sugestões ao caderno preliminar</a:t>
            </a: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pt-BR" sz="2000" dirty="0" smtClean="0">
              <a:cs typeface="Arial" pitchFamily="34" charset="0"/>
            </a:endParaRP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pt-BR" sz="2000" dirty="0" smtClean="0">
                <a:cs typeface="Arial" pitchFamily="34" charset="0"/>
              </a:rPr>
              <a:t> Analisar mapeamentos de áreas de risco existentes  - Sistema de Informações Metropolitanas (SIM)  </a:t>
            </a: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2000" dirty="0" smtClean="0">
                <a:cs typeface="Arial" pitchFamily="34" charset="0"/>
              </a:rPr>
              <a:t>    </a:t>
            </a: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pt-BR" sz="2000" dirty="0" smtClean="0">
                <a:cs typeface="Arial" pitchFamily="34" charset="0"/>
              </a:rPr>
              <a:t> Propor organização dos mapeamentos e sua utilização no PDUI e no SIM </a:t>
            </a: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endParaRPr lang="pt-BR" sz="2000" dirty="0" smtClean="0">
              <a:cs typeface="Arial" pitchFamily="34" charset="0"/>
            </a:endParaRP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/>
            </a:pPr>
            <a:r>
              <a:rPr lang="pt-BR" sz="2000" dirty="0" smtClean="0">
                <a:cs typeface="Arial" pitchFamily="34" charset="0"/>
              </a:rPr>
              <a:t>  </a:t>
            </a:r>
            <a:r>
              <a:rPr lang="pt-BR" sz="2000" dirty="0" smtClean="0"/>
              <a:t>   Prazo para conclusão dos trabalhos: 3 reuniões</a:t>
            </a:r>
            <a:endParaRPr lang="pt-BR" sz="2000" dirty="0" smtClean="0">
              <a:cs typeface="Arial" pitchFamily="34" charset="0"/>
            </a:endParaRP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2000" dirty="0" smtClean="0">
                <a:cs typeface="Arial" pitchFamily="34" charset="0"/>
              </a:rPr>
              <a:t>   </a:t>
            </a: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pt-BR" sz="2000" dirty="0" smtClean="0"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dvAuto="250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84976" cy="850106"/>
          </a:xfrm>
        </p:spPr>
        <p:txBody>
          <a:bodyPr/>
          <a:lstStyle/>
          <a:p>
            <a:r>
              <a:rPr lang="pt-BR" sz="2400" b="1" dirty="0" smtClean="0">
                <a:latin typeface="Calibri" pitchFamily="34" charset="0"/>
              </a:rPr>
              <a:t>Estratégias para Ação Metropolitana</a:t>
            </a:r>
            <a:br>
              <a:rPr lang="pt-BR" sz="2400" b="1" dirty="0" smtClean="0">
                <a:latin typeface="Calibri" pitchFamily="34" charset="0"/>
              </a:rPr>
            </a:br>
            <a:r>
              <a:rPr lang="pt-B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Sistema de Áreas Verdes e Protegidas</a:t>
            </a:r>
            <a:endParaRPr lang="pt-BR" sz="2400" b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611560" y="1052736"/>
            <a:ext cx="7776864" cy="4824536"/>
          </a:xfrm>
          <a:prstGeom prst="rect">
            <a:avLst/>
          </a:prstGeom>
        </p:spPr>
        <p:txBody>
          <a:bodyPr/>
          <a:lstStyle/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cs typeface="Arial" pitchFamily="34" charset="0"/>
              </a:rPr>
              <a:t> Objetivos</a:t>
            </a: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/>
            </a:pPr>
            <a:endParaRPr lang="pt-BR" sz="2000" b="1" dirty="0" smtClean="0">
              <a:cs typeface="Arial" pitchFamily="34" charset="0"/>
            </a:endParaRP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pt-BR" sz="2000" b="1" dirty="0" smtClean="0">
                <a:cs typeface="Arial" pitchFamily="34" charset="0"/>
              </a:rPr>
              <a:t> </a:t>
            </a:r>
            <a:r>
              <a:rPr lang="pt-BR" sz="2000" dirty="0" smtClean="0">
                <a:cs typeface="Arial" pitchFamily="34" charset="0"/>
              </a:rPr>
              <a:t>Debater questões relativas ao Sistema de Áreas Verdes e Protegidas (SAVP) </a:t>
            </a: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kumimoji="0" lang="pt-BR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</a:t>
            </a:r>
            <a:r>
              <a:rPr kumimoji="0" lang="pt-BR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Elaborar documento </a:t>
            </a:r>
            <a:endParaRPr kumimoji="0" lang="pt-BR" sz="200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2000" dirty="0" smtClean="0">
                <a:cs typeface="Arial" pitchFamily="34" charset="0"/>
              </a:rPr>
              <a:t>- Introdução, princípios e objetivos. </a:t>
            </a: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2000" dirty="0" smtClean="0"/>
              <a:t>- Ações prioritárias. </a:t>
            </a: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2000" dirty="0" smtClean="0">
                <a:cs typeface="Arial" pitchFamily="34" charset="0"/>
              </a:rPr>
              <a:t>- Definição de tipologias componentes do SAVP. </a:t>
            </a: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2000" dirty="0" smtClean="0"/>
              <a:t>- Governança e instrumentos indutores. </a:t>
            </a: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pt-BR" sz="2000" dirty="0" smtClean="0">
              <a:cs typeface="Arial" pitchFamily="34" charset="0"/>
            </a:endParaRP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pt-BR" sz="2000" b="1" dirty="0" smtClean="0">
                <a:cs typeface="Arial" pitchFamily="34" charset="0"/>
              </a:rPr>
              <a:t> </a:t>
            </a:r>
            <a:r>
              <a:rPr lang="pt-BR" sz="2000" dirty="0" smtClean="0">
                <a:cs typeface="Arial" pitchFamily="34" charset="0"/>
              </a:rPr>
              <a:t>Validar a sistematização das propostas e contribuições recebidas</a:t>
            </a: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-"/>
              <a:defRPr/>
            </a:pPr>
            <a:r>
              <a:rPr lang="pt-BR" sz="2000" dirty="0" smtClean="0">
                <a:cs typeface="Arial" pitchFamily="34" charset="0"/>
              </a:rPr>
              <a:t> Diretrizes</a:t>
            </a: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-"/>
              <a:defRPr/>
            </a:pPr>
            <a:r>
              <a:rPr lang="pt-BR" sz="2000" dirty="0" smtClean="0">
                <a:cs typeface="Arial" pitchFamily="34" charset="0"/>
              </a:rPr>
              <a:t> Propostas estruturadas. </a:t>
            </a:r>
            <a:endParaRPr kumimoji="0" lang="pt-BR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dvAuto="250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251520" y="1340768"/>
            <a:ext cx="7776864" cy="3312368"/>
          </a:xfrm>
          <a:prstGeom prst="rect">
            <a:avLst/>
          </a:prstGeom>
        </p:spPr>
        <p:txBody>
          <a:bodyPr/>
          <a:lstStyle/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pt-BR" sz="2000" dirty="0" smtClean="0">
              <a:cs typeface="Arial" pitchFamily="34" charset="0"/>
            </a:endParaRP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cs typeface="Arial" pitchFamily="34" charset="0"/>
              </a:rPr>
              <a:t> Próximas atividades: </a:t>
            </a: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pt-BR" sz="2000" b="1" dirty="0" smtClean="0"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000" dirty="0" smtClean="0">
                <a:cs typeface="Arial" pitchFamily="34" charset="0"/>
              </a:rPr>
              <a:t> Prosseguir com os trabalhos já iniciados: o grupo deverá ajustar e aperfeiçoar o documento em elaboração</a:t>
            </a:r>
          </a:p>
          <a:p>
            <a:pPr algn="just">
              <a:buFont typeface="Arial" pitchFamily="34" charset="0"/>
              <a:buChar char="•"/>
            </a:pPr>
            <a:endParaRPr lang="pt-BR" sz="2000" dirty="0" smtClean="0"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000" b="1" dirty="0" smtClean="0">
                <a:cs typeface="Arial" pitchFamily="34" charset="0"/>
              </a:rPr>
              <a:t> </a:t>
            </a:r>
            <a:r>
              <a:rPr lang="pt-BR" sz="2000" dirty="0" smtClean="0">
                <a:cs typeface="Arial" pitchFamily="34" charset="0"/>
              </a:rPr>
              <a:t>Avaliar as propostas e  contribuições recebidas</a:t>
            </a:r>
          </a:p>
          <a:p>
            <a:pPr algn="just">
              <a:buFont typeface="Arial" pitchFamily="34" charset="0"/>
              <a:buChar char="•"/>
            </a:pPr>
            <a:endParaRPr lang="pt-BR" sz="2000" dirty="0" smtClean="0">
              <a:cs typeface="Arial" pitchFamily="34" charset="0"/>
            </a:endParaRP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pt-BR" sz="2000" b="1" dirty="0" smtClean="0">
                <a:cs typeface="Arial" pitchFamily="34" charset="0"/>
              </a:rPr>
              <a:t> </a:t>
            </a:r>
            <a:r>
              <a:rPr lang="pt-BR" sz="2000" dirty="0" smtClean="0">
                <a:cs typeface="Arial" pitchFamily="34" charset="0"/>
              </a:rPr>
              <a:t>Formular diretrizes e propostas estruturadas</a:t>
            </a: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pt-BR" sz="2000" dirty="0" smtClean="0">
              <a:cs typeface="Arial" pitchFamily="34" charset="0"/>
            </a:endParaRP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/>
            </a:pPr>
            <a:r>
              <a:rPr lang="pt-BR" sz="2000" dirty="0" smtClean="0">
                <a:cs typeface="Arial" pitchFamily="34" charset="0"/>
              </a:rPr>
              <a:t> </a:t>
            </a:r>
            <a:r>
              <a:rPr lang="pt-BR" sz="2000" dirty="0" smtClean="0"/>
              <a:t>Prazo para conclusão dos trabalhos: fevereiro/2018</a:t>
            </a:r>
            <a:endParaRPr lang="pt-BR" sz="2000" dirty="0" smtClean="0">
              <a:cs typeface="Arial" pitchFamily="34" charset="0"/>
            </a:endParaRP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pt-BR" sz="2000" dirty="0" smtClean="0">
              <a:cs typeface="Arial" pitchFamily="34" charset="0"/>
            </a:endParaRP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2000" dirty="0" smtClean="0">
                <a:cs typeface="Arial" pitchFamily="34" charset="0"/>
              </a:rPr>
              <a:t> </a:t>
            </a: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kumimoji="0" lang="pt-BR" sz="2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kumimoji="0" lang="pt-BR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850106"/>
          </a:xfrm>
        </p:spPr>
        <p:txBody>
          <a:bodyPr/>
          <a:lstStyle/>
          <a:p>
            <a:r>
              <a:rPr lang="pt-BR" sz="2400" b="1" dirty="0" smtClean="0">
                <a:latin typeface="Calibri" pitchFamily="34" charset="0"/>
              </a:rPr>
              <a:t>Grupos de Trabalho - Estratégias para Ação Metropolitana </a:t>
            </a:r>
            <a:br>
              <a:rPr lang="pt-BR" sz="2400" b="1" dirty="0" smtClean="0">
                <a:latin typeface="Calibri" pitchFamily="34" charset="0"/>
              </a:rPr>
            </a:br>
            <a:r>
              <a:rPr lang="pt-B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Sistema de Áreas Verdes e Protegidas</a:t>
            </a:r>
            <a:endParaRPr lang="pt-BR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dvAuto="250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827584" y="3573016"/>
            <a:ext cx="7632848" cy="1656184"/>
          </a:xfrm>
          <a:prstGeom prst="rect">
            <a:avLst/>
          </a:prstGeom>
        </p:spPr>
        <p:txBody>
          <a:bodyPr/>
          <a:lstStyle/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pt-BR" sz="2000" dirty="0" smtClean="0">
              <a:cs typeface="Arial" pitchFamily="34" charset="0"/>
            </a:endParaRPr>
          </a:p>
          <a:p>
            <a:pPr marL="0" lvl="3" algn="just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cs typeface="Arial" pitchFamily="34" charset="0"/>
              </a:rPr>
              <a:t>  Próximos passos</a:t>
            </a: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cs typeface="Arial" pitchFamily="34" charset="0"/>
              </a:rPr>
              <a:t> Reativar o GT de Macrozoneamento  para  validação dos ajustes após a sistematização e análise das contribuições</a:t>
            </a:r>
            <a:endParaRPr kumimoji="0" lang="pt-BR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827584" y="1484785"/>
            <a:ext cx="718254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 algn="just">
              <a:buBlip>
                <a:blip r:embed="rId2"/>
              </a:buBlip>
            </a:pPr>
            <a:r>
              <a:rPr lang="pt-BR" sz="2000" b="1" dirty="0" smtClean="0"/>
              <a:t> Atividades da equipe técnica da EMPLASA </a:t>
            </a:r>
          </a:p>
          <a:p>
            <a:pPr marL="179388" indent="-179388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/>
              <a:t>Revisão da base de dados e informações</a:t>
            </a:r>
          </a:p>
          <a:p>
            <a:pPr marL="179388" indent="-179388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/>
              <a:t>Consulta aos setoriais</a:t>
            </a:r>
          </a:p>
          <a:p>
            <a:pPr marL="179388" indent="-179388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/>
              <a:t>Sistematização e análise das contribuições recebidas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251520" y="274638"/>
            <a:ext cx="8784976" cy="850106"/>
          </a:xfrm>
          <a:prstGeom prst="rect">
            <a:avLst/>
          </a:prstGeom>
        </p:spPr>
        <p:txBody>
          <a:bodyPr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latin typeface="Calibri" pitchFamily="34" charset="0"/>
              </a:rPr>
              <a:t>Grupo de Trabalho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Macrozoneamento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dvAuto="250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2051720" y="26064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latin typeface="Calibri" pitchFamily="34" charset="0"/>
              </a:rPr>
              <a:t>Próximos passos</a:t>
            </a:r>
          </a:p>
        </p:txBody>
      </p:sp>
      <p:sp>
        <p:nvSpPr>
          <p:cNvPr id="10" name="Espaço Reservado para Conteúdo 2"/>
          <p:cNvSpPr txBox="1">
            <a:spLocks/>
          </p:cNvSpPr>
          <p:nvPr/>
        </p:nvSpPr>
        <p:spPr>
          <a:xfrm>
            <a:off x="1043608" y="1628800"/>
            <a:ext cx="7776864" cy="3816424"/>
          </a:xfrm>
          <a:prstGeom prst="rect">
            <a:avLst/>
          </a:prstGeom>
        </p:spPr>
        <p:txBody>
          <a:bodyPr/>
          <a:lstStyle/>
          <a:p>
            <a:pPr marL="0" lvl="3" algn="just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/>
            </a:pPr>
            <a:r>
              <a:rPr lang="pt-BR" sz="2000" b="1" dirty="0" smtClean="0">
                <a:cs typeface="Arial" pitchFamily="34" charset="0"/>
              </a:rPr>
              <a:t> </a:t>
            </a:r>
            <a:r>
              <a:rPr lang="pt-BR" sz="2000" dirty="0" smtClean="0">
                <a:cs typeface="Arial" pitchFamily="34" charset="0"/>
              </a:rPr>
              <a:t>Conclusão dos Grupos de Trabalho</a:t>
            </a:r>
          </a:p>
          <a:p>
            <a:pPr marL="0" lvl="3" algn="just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/>
            </a:pPr>
            <a:r>
              <a:rPr lang="pt-BR" sz="2000" dirty="0" smtClean="0">
                <a:cs typeface="Arial" pitchFamily="34" charset="0"/>
              </a:rPr>
              <a:t> Fechamento do Caderno de Propostas</a:t>
            </a:r>
          </a:p>
          <a:p>
            <a:pPr marL="0" lvl="3" algn="just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/>
            </a:pPr>
            <a:r>
              <a:rPr lang="pt-BR" sz="2000" dirty="0" smtClean="0">
                <a:cs typeface="Arial" pitchFamily="34" charset="0"/>
              </a:rPr>
              <a:t> Elaboração do Caderno de Sustentação</a:t>
            </a:r>
          </a:p>
          <a:p>
            <a:pPr marL="0" lvl="3" algn="just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/>
            </a:pPr>
            <a:r>
              <a:rPr lang="pt-BR" sz="2000" dirty="0" smtClean="0">
                <a:cs typeface="Arial" pitchFamily="34" charset="0"/>
              </a:rPr>
              <a:t> Elaboração da Minuta do Projeto de Lei </a:t>
            </a:r>
          </a:p>
          <a:p>
            <a:pPr marL="0" lvl="3" algn="just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/>
            </a:pPr>
            <a:r>
              <a:rPr lang="pt-BR" sz="2000" dirty="0" smtClean="0">
                <a:cs typeface="Arial" pitchFamily="34" charset="0"/>
              </a:rPr>
              <a:t> Aprovação da Minuta do Projeto de Lei</a:t>
            </a:r>
          </a:p>
          <a:p>
            <a:pPr marL="0" lvl="3" algn="just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/>
            </a:pPr>
            <a:r>
              <a:rPr lang="pt-BR" sz="2000" dirty="0" smtClean="0">
                <a:cs typeface="Arial" pitchFamily="34" charset="0"/>
              </a:rPr>
              <a:t> Encaminhamento ao CD-RMSP</a:t>
            </a:r>
          </a:p>
          <a:p>
            <a:pPr marL="0" lvl="3" algn="just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/>
            </a:pPr>
            <a:endParaRPr lang="pt-BR" sz="2000" dirty="0" smtClean="0">
              <a:cs typeface="Arial" pitchFamily="34" charset="0"/>
            </a:endParaRP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pt-BR" sz="2000" b="1" dirty="0" smtClean="0">
              <a:cs typeface="Arial" pitchFamily="34" charset="0"/>
            </a:endParaRP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kumimoji="0" lang="pt-BR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dvAuto="250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539554" y="116632"/>
          <a:ext cx="8208909" cy="5993906"/>
        </p:xfrm>
        <a:graphic>
          <a:graphicData uri="http://schemas.openxmlformats.org/drawingml/2006/table">
            <a:tbl>
              <a:tblPr/>
              <a:tblGrid>
                <a:gridCol w="3099617"/>
                <a:gridCol w="644233"/>
                <a:gridCol w="644233"/>
                <a:gridCol w="648286"/>
                <a:gridCol w="619921"/>
                <a:gridCol w="619921"/>
                <a:gridCol w="619921"/>
                <a:gridCol w="619921"/>
                <a:gridCol w="692856"/>
              </a:tblGrid>
              <a:tr h="32021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Cronograma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dez/17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jan/18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fev/18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mar/18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3041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Finalização da </a:t>
                      </a:r>
                      <a:r>
                        <a:rPr lang="pt-BR" sz="18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análise das </a:t>
                      </a:r>
                      <a:r>
                        <a:rPr lang="pt-BR" sz="1800" b="1" i="0" u="sng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contribuições (P1)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41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Grupos de Trabalho em andamento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41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Grupo de Trabalho Macrozoneamento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21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Caderno de </a:t>
                      </a:r>
                      <a:r>
                        <a:rPr lang="pt-BR" sz="1800" b="1" i="0" u="sng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Propostas (P2)</a:t>
                      </a:r>
                      <a:endParaRPr lang="pt-BR" sz="1800" b="1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041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Grupo de Trabalho Instrumentos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4061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Elaboração da </a:t>
                      </a:r>
                      <a:r>
                        <a:rPr lang="pt-BR" sz="18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Minuta de Projeto de </a:t>
                      </a:r>
                      <a:r>
                        <a:rPr lang="pt-BR" sz="1800" b="1" i="0" u="sng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Lei</a:t>
                      </a:r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e </a:t>
                      </a:r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seu </a:t>
                      </a:r>
                      <a:r>
                        <a:rPr lang="pt-BR" sz="18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Caderno de </a:t>
                      </a:r>
                      <a:r>
                        <a:rPr lang="pt-BR" sz="1800" b="1" i="0" u="sng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Sustentação</a:t>
                      </a:r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(P3)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4061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Aprovação da Minuta pela Comissão Técnica e pelo Comitê Executivo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63041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Encaminhamento para aprovação ao CD-RMSP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32021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Entrega ao Executivo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</a:tbl>
          </a:graphicData>
        </a:graphic>
      </p:graphicFrame>
      <p:sp>
        <p:nvSpPr>
          <p:cNvPr id="17" name="Seta para baixo 16"/>
          <p:cNvSpPr/>
          <p:nvPr/>
        </p:nvSpPr>
        <p:spPr>
          <a:xfrm>
            <a:off x="5220072" y="620688"/>
            <a:ext cx="720080" cy="432048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P1</a:t>
            </a:r>
            <a:endParaRPr lang="pt-BR" sz="1200" dirty="0"/>
          </a:p>
        </p:txBody>
      </p:sp>
      <p:sp>
        <p:nvSpPr>
          <p:cNvPr id="4" name="Seta para baixo 3"/>
          <p:cNvSpPr/>
          <p:nvPr/>
        </p:nvSpPr>
        <p:spPr>
          <a:xfrm>
            <a:off x="7092280" y="2204864"/>
            <a:ext cx="720080" cy="432048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P2</a:t>
            </a:r>
            <a:endParaRPr lang="pt-BR" sz="1200" dirty="0"/>
          </a:p>
        </p:txBody>
      </p:sp>
      <p:sp>
        <p:nvSpPr>
          <p:cNvPr id="5" name="Seta para baixo 4"/>
          <p:cNvSpPr/>
          <p:nvPr/>
        </p:nvSpPr>
        <p:spPr>
          <a:xfrm>
            <a:off x="7668344" y="3789040"/>
            <a:ext cx="720080" cy="432048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P3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395536" y="332656"/>
          <a:ext cx="8352928" cy="5522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2223"/>
                <a:gridCol w="6670705"/>
              </a:tblGrid>
              <a:tr h="651227">
                <a:tc gridSpan="2"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PDUI RMSP Audiências Públicas Municipais</a:t>
                      </a:r>
                      <a:endParaRPr lang="pt-BR" sz="2400" dirty="0"/>
                    </a:p>
                  </a:txBody>
                  <a:tcPr marL="108188" marR="108188" marT="54094" marB="54094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651227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solidFill>
                            <a:schemeClr val="tx1"/>
                          </a:solidFill>
                        </a:rPr>
                        <a:t>Período</a:t>
                      </a:r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8188" marR="108188" marT="54094" marB="54094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28 de</a:t>
                      </a:r>
                      <a:r>
                        <a:rPr lang="pt-BR" sz="2000" baseline="0" dirty="0" smtClean="0"/>
                        <a:t> setembro a 24 de novembro</a:t>
                      </a:r>
                      <a:endParaRPr lang="pt-BR" sz="2000" dirty="0"/>
                    </a:p>
                  </a:txBody>
                  <a:tcPr marL="108188" marR="108188" marT="54094" marB="54094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51227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Número de audiências</a:t>
                      </a:r>
                      <a:endParaRPr lang="pt-BR" sz="2000" dirty="0"/>
                    </a:p>
                  </a:txBody>
                  <a:tcPr marL="108188" marR="108188" marT="54094" marB="54094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41 (38 municipais + 3 no município de São Paulo)</a:t>
                      </a:r>
                      <a:endParaRPr lang="pt-BR" sz="2000" dirty="0"/>
                    </a:p>
                  </a:txBody>
                  <a:tcPr marL="108188" marR="108188" marT="54094" marB="54094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51227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Participação</a:t>
                      </a:r>
                      <a:endParaRPr lang="pt-BR" sz="2000" dirty="0"/>
                    </a:p>
                  </a:txBody>
                  <a:tcPr marL="108188" marR="108188" marT="54094" marB="54094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Cerca</a:t>
                      </a:r>
                      <a:r>
                        <a:rPr lang="pt-BR" sz="2000" baseline="0" dirty="0" smtClean="0"/>
                        <a:t> de 2600 pessoas</a:t>
                      </a:r>
                      <a:endParaRPr lang="pt-BR" sz="2000" dirty="0"/>
                    </a:p>
                  </a:txBody>
                  <a:tcPr marL="108188" marR="108188" marT="54094" marB="54094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51227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Contribuições</a:t>
                      </a:r>
                      <a:endParaRPr lang="pt-BR" sz="2000" dirty="0"/>
                    </a:p>
                  </a:txBody>
                  <a:tcPr marL="108188" marR="108188" marT="54094" marB="54094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Total: 845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pt-BR" sz="2000" dirty="0" smtClean="0"/>
                        <a:t>195 do</a:t>
                      </a:r>
                      <a:r>
                        <a:rPr lang="pt-BR" sz="2000" baseline="0" dirty="0" smtClean="0"/>
                        <a:t> Poder Público</a:t>
                      </a:r>
                      <a:r>
                        <a:rPr lang="pt-BR" sz="2000" dirty="0" smtClean="0"/>
                        <a:t> e  650 da Sociedade Civil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pt-BR" sz="2000" dirty="0" smtClean="0"/>
                        <a:t>121</a:t>
                      </a:r>
                      <a:r>
                        <a:rPr lang="pt-BR" sz="2000" baseline="0" dirty="0" smtClean="0"/>
                        <a:t> pela Plataforma Digital  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pt-BR" sz="2000" baseline="0" dirty="0" smtClean="0"/>
                        <a:t>724 pelas Audiências Públicas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pt-BR" sz="2000" baseline="0" dirty="0" smtClean="0"/>
                        <a:t>Desenvolvimento Econômico Social e Territorial: 165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pt-BR" sz="2000" baseline="0" dirty="0" smtClean="0"/>
                        <a:t>Habitação e Vulnerabilidade Social: 52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pt-BR" sz="2000" dirty="0" smtClean="0"/>
                        <a:t>Meio Ambiente</a:t>
                      </a:r>
                      <a:r>
                        <a:rPr lang="pt-BR" sz="2000" baseline="0" dirty="0" smtClean="0"/>
                        <a:t>, Saneamento e Recursos Hídricos: </a:t>
                      </a:r>
                      <a:r>
                        <a:rPr lang="pt-BR" sz="2000" dirty="0" smtClean="0"/>
                        <a:t> 209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pt-BR" sz="2000" dirty="0" smtClean="0"/>
                        <a:t>Mobilidade,</a:t>
                      </a:r>
                      <a:r>
                        <a:rPr lang="pt-BR" sz="2000" baseline="0" dirty="0" smtClean="0"/>
                        <a:t> Transporte e Logística: 127</a:t>
                      </a:r>
                      <a:endParaRPr lang="pt-BR" sz="2000" dirty="0" smtClean="0"/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pt-BR" sz="2000" dirty="0" smtClean="0"/>
                        <a:t>Ordenamento Territorial: 239</a:t>
                      </a:r>
                    </a:p>
                  </a:txBody>
                  <a:tcPr marL="108188" marR="108188" marT="54094" marB="54094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84976" cy="432048"/>
          </a:xfrm>
        </p:spPr>
        <p:txBody>
          <a:bodyPr/>
          <a:lstStyle/>
          <a:p>
            <a:r>
              <a:rPr lang="pt-B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Arial" pitchFamily="34" charset="0"/>
              </a:rPr>
              <a:t>Dados Estatísticos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95535" y="548680"/>
          <a:ext cx="8568953" cy="5397576"/>
        </p:xfrm>
        <a:graphic>
          <a:graphicData uri="http://schemas.openxmlformats.org/drawingml/2006/table">
            <a:tbl>
              <a:tblPr/>
              <a:tblGrid>
                <a:gridCol w="1728193"/>
                <a:gridCol w="576064"/>
                <a:gridCol w="745104"/>
                <a:gridCol w="801878"/>
                <a:gridCol w="685266"/>
                <a:gridCol w="490822"/>
                <a:gridCol w="517290"/>
                <a:gridCol w="576064"/>
                <a:gridCol w="720080"/>
                <a:gridCol w="543195"/>
                <a:gridCol w="464917"/>
                <a:gridCol w="720080"/>
              </a:tblGrid>
              <a:tr h="7214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Capítulo</a:t>
                      </a:r>
                    </a:p>
                  </a:txBody>
                  <a:tcPr marL="4758" marR="4758" marT="47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Recebido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Desmembrada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Repetida (a mesma contribuição)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Já Contempladas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Incluir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Incluir parcialmente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Nova Proposta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Encaminhar a outro capítulo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Recebida de outro capítulo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 análise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Total de análise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572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Princípios</a:t>
                      </a:r>
                    </a:p>
                  </a:txBody>
                  <a:tcPr marL="4758" marR="4758" marT="47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758" marR="4758" marT="4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63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Diretrizes</a:t>
                      </a:r>
                    </a:p>
                  </a:txBody>
                  <a:tcPr marL="4758" marR="4758" marT="47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758" marR="4758" marT="4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57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Governança Metropolitana e Sistema de Fundos Interfederativos</a:t>
                      </a:r>
                    </a:p>
                  </a:txBody>
                  <a:tcPr marL="4758" marR="4758" marT="47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63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Macrozoneamento Metropolitano</a:t>
                      </a:r>
                    </a:p>
                  </a:txBody>
                  <a:tcPr marL="4758" marR="4758" marT="47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211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165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231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83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Estratégias para a Ação Metropolitana</a:t>
                      </a:r>
                    </a:p>
                  </a:txBody>
                  <a:tcPr marL="4758" marR="4758" marT="47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267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Áreas Estratégicas de Intervenção Metropolitana</a:t>
                      </a:r>
                    </a:p>
                  </a:txBody>
                  <a:tcPr marL="4758" marR="4758" marT="47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20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Desenvolvimento Econômico, Social e Territorial</a:t>
                      </a:r>
                    </a:p>
                  </a:txBody>
                  <a:tcPr marL="4758" marR="4758" marT="47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164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758" marR="4758" marT="4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164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50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Habitação e Vulnerabilidade Social</a:t>
                      </a:r>
                    </a:p>
                  </a:txBody>
                  <a:tcPr marL="4758" marR="4758" marT="47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758" marR="4758" marT="4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44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Meio Ambiente, Saneamento e Recursos Hídricos</a:t>
                      </a:r>
                    </a:p>
                  </a:txBody>
                  <a:tcPr marL="4758" marR="4758" marT="47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209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758" marR="4758" marT="4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413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44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Mobilidade, Transporte e Logística</a:t>
                      </a:r>
                    </a:p>
                  </a:txBody>
                  <a:tcPr marL="4758" marR="4758" marT="47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127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758" marR="4758" marT="4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219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093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Temas Relevantes</a:t>
                      </a:r>
                    </a:p>
                  </a:txBody>
                  <a:tcPr marL="4758" marR="4758" marT="47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00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4758" marR="4758" marT="47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845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365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221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246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1275</a:t>
                      </a:r>
                    </a:p>
                  </a:txBody>
                  <a:tcPr marL="4758" marR="4758" marT="4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51520" y="0"/>
            <a:ext cx="8784976" cy="850106"/>
          </a:xfrm>
        </p:spPr>
        <p:txBody>
          <a:bodyPr/>
          <a:lstStyle/>
          <a:p>
            <a:r>
              <a:rPr lang="pt-BR" sz="2400" b="1" dirty="0" smtClean="0">
                <a:latin typeface="Calibri" pitchFamily="34" charset="0"/>
                <a:cs typeface="Arial" pitchFamily="34" charset="0"/>
              </a:rPr>
              <a:t>Contribuições ao Caderno Preliminar de Propostas</a:t>
            </a:r>
            <a:br>
              <a:rPr lang="pt-BR" sz="2400" b="1" dirty="0" smtClean="0">
                <a:latin typeface="Calibri" pitchFamily="34" charset="0"/>
                <a:cs typeface="Arial" pitchFamily="34" charset="0"/>
              </a:rPr>
            </a:br>
            <a:r>
              <a:rPr lang="pt-B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Arial" pitchFamily="34" charset="0"/>
              </a:rPr>
              <a:t>Critérios de Análise</a:t>
            </a:r>
            <a:endParaRPr lang="pt-BR" sz="2400" b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539552" y="1700808"/>
            <a:ext cx="8229600" cy="3456384"/>
          </a:xfrm>
          <a:prstGeom prst="rect">
            <a:avLst/>
          </a:prstGeom>
        </p:spPr>
        <p:txBody>
          <a:bodyPr/>
          <a:lstStyle/>
          <a:p>
            <a:pPr marL="179388" indent="-179388" algn="just"/>
            <a:r>
              <a:rPr lang="pt-BR" sz="2000" dirty="0" smtClean="0">
                <a:cs typeface="Arial" pitchFamily="34" charset="0"/>
              </a:rPr>
              <a:t>	</a:t>
            </a: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pt-BR" sz="2000" dirty="0" smtClean="0">
              <a:cs typeface="Arial" pitchFamily="34" charset="0"/>
            </a:endParaRP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ea typeface="+mn-ea"/>
              <a:cs typeface="Arial" pitchFamily="34" charset="0"/>
            </a:endParaRP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ea typeface="+mn-ea"/>
              <a:cs typeface="Arial" pitchFamily="34" charset="0"/>
            </a:endParaRP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kumimoji="0" lang="pt-BR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39552" y="1052736"/>
            <a:ext cx="8064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1 – É do escopo do PDUI?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2 – Está ligado a qual capítulo do Caderno Preliminar de Propostas?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3 – Tem transversalidade com outro tema ou capítulo?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4 – Necessita de análise conjunta?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5 – Necessita desmembrar?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6 – Já se encontra contemplado?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7 – Necessita de outras informações?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8 – Podemos incluir integralmente ou parcialmente a uma Proposta Estruturada?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9 – É necessário fazer nova Proposta Estruturada?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10 – Preparar justificativa</a:t>
            </a:r>
          </a:p>
          <a:p>
            <a:endParaRPr lang="pt-B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dvAuto="25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84976" cy="850106"/>
          </a:xfrm>
        </p:spPr>
        <p:txBody>
          <a:bodyPr/>
          <a:lstStyle/>
          <a:p>
            <a:r>
              <a:rPr lang="pt-BR" sz="2400" b="1" dirty="0" smtClean="0">
                <a:latin typeface="Calibri" pitchFamily="34" charset="0"/>
                <a:cs typeface="Arial" pitchFamily="34" charset="0"/>
              </a:rPr>
              <a:t>Contribuições ao Caderno Preliminar de Propostas</a:t>
            </a:r>
            <a:br>
              <a:rPr lang="pt-BR" sz="2400" b="1" dirty="0" smtClean="0">
                <a:latin typeface="Calibri" pitchFamily="34" charset="0"/>
                <a:cs typeface="Arial" pitchFamily="34" charset="0"/>
              </a:rPr>
            </a:br>
            <a:r>
              <a:rPr lang="pt-B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Arial" pitchFamily="34" charset="0"/>
              </a:rPr>
              <a:t>Ficha de Análise</a:t>
            </a:r>
            <a:endParaRPr lang="pt-BR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95536" y="1052736"/>
            <a:ext cx="8424936" cy="51125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683568" y="1196752"/>
            <a:ext cx="806489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DESENVOLVIMENTO ECONÔMICO, SOCIAL E TERRITORIAL   </a:t>
            </a:r>
            <a:r>
              <a:rPr lang="pt-BR" b="1" dirty="0" smtClean="0"/>
              <a:t>	              </a:t>
            </a:r>
            <a:r>
              <a:rPr lang="pt-BR" b="1" dirty="0" smtClean="0">
                <a:solidFill>
                  <a:srgbClr val="FF0000"/>
                </a:solidFill>
              </a:rPr>
              <a:t>C - </a:t>
            </a:r>
            <a:r>
              <a:rPr lang="pt-BR" b="1" dirty="0">
                <a:solidFill>
                  <a:srgbClr val="FF0000"/>
                </a:solidFill>
              </a:rPr>
              <a:t>057</a:t>
            </a:r>
            <a:endParaRPr lang="pt-BR" dirty="0">
              <a:solidFill>
                <a:srgbClr val="FF0000"/>
              </a:solidFill>
            </a:endParaRPr>
          </a:p>
          <a:p>
            <a:r>
              <a:rPr lang="pt-BR" dirty="0"/>
              <a:t> </a:t>
            </a:r>
          </a:p>
          <a:p>
            <a:r>
              <a:rPr lang="pt-BR" dirty="0"/>
              <a:t>Mapeamento, por município, das atividades produtivas segundo segmento. </a:t>
            </a:r>
          </a:p>
          <a:p>
            <a:r>
              <a:rPr lang="pt-BR" dirty="0"/>
              <a:t> </a:t>
            </a:r>
            <a:endParaRPr lang="pt-BR" dirty="0" smtClean="0"/>
          </a:p>
          <a:p>
            <a:endParaRPr lang="pt-BR" dirty="0"/>
          </a:p>
          <a:p>
            <a:r>
              <a:rPr lang="pt-BR" b="1" dirty="0"/>
              <a:t>Encaminhamentos:</a:t>
            </a:r>
            <a:r>
              <a:rPr lang="pt-BR" dirty="0"/>
              <a:t> </a:t>
            </a:r>
            <a:r>
              <a:rPr lang="pt-BR" b="1" dirty="0">
                <a:solidFill>
                  <a:srgbClr val="FF0000"/>
                </a:solidFill>
              </a:rPr>
              <a:t>Nova proposta </a:t>
            </a:r>
            <a:r>
              <a:rPr lang="pt-BR" dirty="0"/>
              <a:t>– Descentralização Econômica</a:t>
            </a:r>
          </a:p>
          <a:p>
            <a:r>
              <a:rPr lang="pt-BR" dirty="0"/>
              <a:t> </a:t>
            </a:r>
          </a:p>
          <a:p>
            <a:r>
              <a:rPr lang="pt-BR" dirty="0"/>
              <a:t> </a:t>
            </a:r>
          </a:p>
          <a:p>
            <a:endParaRPr lang="pt-BR" b="1" dirty="0" smtClean="0"/>
          </a:p>
          <a:p>
            <a:r>
              <a:rPr lang="pt-BR" b="1" dirty="0" smtClean="0"/>
              <a:t>Justificativa</a:t>
            </a:r>
            <a:r>
              <a:rPr lang="pt-BR" b="1" dirty="0"/>
              <a:t>: </a:t>
            </a:r>
            <a:r>
              <a:rPr lang="pt-BR" dirty="0"/>
              <a:t>O SIM / </a:t>
            </a:r>
            <a:r>
              <a:rPr lang="pt-BR" dirty="0" err="1"/>
              <a:t>Emplasa</a:t>
            </a:r>
            <a:r>
              <a:rPr lang="pt-BR" dirty="0"/>
              <a:t> prevê a inclusão de diversas informações </a:t>
            </a:r>
            <a:r>
              <a:rPr lang="pt-BR" dirty="0" err="1"/>
              <a:t>georreferenciadas</a:t>
            </a:r>
            <a:r>
              <a:rPr lang="pt-BR" dirty="0"/>
              <a:t> para uma melhor visualização espacial das atividades econômicas.</a:t>
            </a:r>
          </a:p>
          <a:p>
            <a:r>
              <a:rPr lang="pt-BR" dirty="0"/>
              <a:t> </a:t>
            </a:r>
          </a:p>
          <a:p>
            <a:endParaRPr lang="pt-BR" dirty="0"/>
          </a:p>
          <a:p>
            <a:r>
              <a:rPr lang="pt-BR" dirty="0"/>
              <a:t> </a:t>
            </a:r>
          </a:p>
          <a:p>
            <a:r>
              <a:rPr lang="pt-BR" b="1" dirty="0" err="1"/>
              <a:t>FPICs</a:t>
            </a:r>
            <a:r>
              <a:rPr lang="pt-BR" b="1" dirty="0"/>
              <a:t> relacionadas</a:t>
            </a:r>
            <a:endParaRPr lang="pt-BR" dirty="0"/>
          </a:p>
          <a:p>
            <a:r>
              <a:rPr lang="pt-BR" dirty="0"/>
              <a:t>( )Habitação e Vulnerabilidade Social ( )Mobilidade, Transporte e Logística </a:t>
            </a:r>
          </a:p>
          <a:p>
            <a:r>
              <a:rPr lang="pt-BR" dirty="0"/>
              <a:t>( )Ordenamento Territorial ( )Meio Ambiente, Saneamento e Recursos Hídricos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850106"/>
          </a:xfrm>
        </p:spPr>
        <p:txBody>
          <a:bodyPr/>
          <a:lstStyle/>
          <a:p>
            <a:r>
              <a:rPr lang="pt-BR" sz="2400" b="1" dirty="0" smtClean="0">
                <a:latin typeface="Calibri" pitchFamily="34" charset="0"/>
              </a:rPr>
              <a:t>Grupos de Trabalho - Estratégias para Ação Metropolitana</a:t>
            </a:r>
            <a:br>
              <a:rPr lang="pt-BR" sz="2400" b="1" dirty="0" smtClean="0">
                <a:latin typeface="Calibri" pitchFamily="34" charset="0"/>
              </a:rPr>
            </a:br>
            <a:r>
              <a:rPr lang="pt-BR" sz="2400" b="1" dirty="0" smtClean="0">
                <a:latin typeface="Calibri" pitchFamily="34" charset="0"/>
              </a:rPr>
              <a:t> </a:t>
            </a:r>
            <a:r>
              <a:rPr lang="pt-B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Rede de Centralidades</a:t>
            </a:r>
            <a:endParaRPr lang="pt-BR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539552" y="1700808"/>
            <a:ext cx="8229600" cy="3456384"/>
          </a:xfrm>
          <a:prstGeom prst="rect">
            <a:avLst/>
          </a:prstGeom>
        </p:spPr>
        <p:txBody>
          <a:bodyPr/>
          <a:lstStyle/>
          <a:p>
            <a:pPr marL="179388" indent="-179388" algn="just"/>
            <a:r>
              <a:rPr lang="pt-BR" sz="2000" dirty="0" smtClean="0">
                <a:cs typeface="Arial" pitchFamily="34" charset="0"/>
              </a:rPr>
              <a:t>	</a:t>
            </a:r>
          </a:p>
          <a:p>
            <a:pPr marL="179388" indent="-179388" algn="just">
              <a:buBlip>
                <a:blip r:embed="rId2"/>
              </a:buBlip>
            </a:pPr>
            <a:r>
              <a:rPr lang="pt-BR" sz="2000" b="1" dirty="0" smtClean="0"/>
              <a:t> Objetivos </a:t>
            </a:r>
          </a:p>
          <a:p>
            <a:pPr marL="179388" indent="-179388" algn="just"/>
            <a:endParaRPr lang="pt-BR" sz="2000" b="1" dirty="0" smtClean="0"/>
          </a:p>
          <a:p>
            <a:pPr marL="179388" indent="-179388" algn="just">
              <a:buFont typeface="Arial" pitchFamily="34" charset="0"/>
              <a:buChar char="•"/>
            </a:pPr>
            <a:r>
              <a:rPr lang="pt-BR" sz="2000" dirty="0" smtClean="0"/>
              <a:t>Definir as diretrizes gerais e o mapa de “Centralidades” que vão constar nos produtos finais do PDUI.</a:t>
            </a:r>
          </a:p>
          <a:p>
            <a:pPr marL="179388" indent="-179388" algn="just">
              <a:buFont typeface="Arial" pitchFamily="34" charset="0"/>
              <a:buChar char="•"/>
            </a:pPr>
            <a:endParaRPr lang="pt-BR" sz="2000" dirty="0" smtClean="0"/>
          </a:p>
          <a:p>
            <a:pPr marL="179388" indent="-179388" algn="just">
              <a:buFont typeface="Arial" pitchFamily="34" charset="0"/>
              <a:buChar char="•"/>
            </a:pPr>
            <a:r>
              <a:rPr lang="pt-BR" sz="2000" dirty="0" smtClean="0"/>
              <a:t>Propor uma rede </a:t>
            </a:r>
            <a:r>
              <a:rPr lang="pt-BR" sz="2000" dirty="0" err="1" smtClean="0"/>
              <a:t>policêntrica</a:t>
            </a:r>
            <a:r>
              <a:rPr lang="pt-BR" sz="2000" dirty="0" smtClean="0"/>
              <a:t>, indicando áreas para ampliação ou desenvolvimento de centralidades.</a:t>
            </a: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pt-BR" sz="2000" dirty="0" smtClean="0">
              <a:cs typeface="Arial" pitchFamily="34" charset="0"/>
            </a:endParaRP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ea typeface="+mn-ea"/>
              <a:cs typeface="Arial" pitchFamily="34" charset="0"/>
            </a:endParaRP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ea typeface="+mn-ea"/>
              <a:cs typeface="Arial" pitchFamily="34" charset="0"/>
            </a:endParaRP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kumimoji="0" lang="pt-BR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dvAuto="25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850106"/>
          </a:xfrm>
        </p:spPr>
        <p:txBody>
          <a:bodyPr/>
          <a:lstStyle/>
          <a:p>
            <a:r>
              <a:rPr lang="pt-BR" sz="2400" b="1" dirty="0" smtClean="0">
                <a:latin typeface="Calibri" pitchFamily="34" charset="0"/>
              </a:rPr>
              <a:t>Grupos de Trabalho - Estratégias para Ação Metropolitana </a:t>
            </a:r>
            <a:br>
              <a:rPr lang="pt-BR" sz="2400" b="1" dirty="0" smtClean="0">
                <a:latin typeface="Calibri" pitchFamily="34" charset="0"/>
              </a:rPr>
            </a:br>
            <a:r>
              <a:rPr lang="pt-B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Rede de Centralidades</a:t>
            </a:r>
            <a:endParaRPr lang="pt-BR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539552" y="1268760"/>
            <a:ext cx="8229600" cy="4824536"/>
          </a:xfrm>
          <a:prstGeom prst="rect">
            <a:avLst/>
          </a:prstGeom>
        </p:spPr>
        <p:txBody>
          <a:bodyPr/>
          <a:lstStyle/>
          <a:p>
            <a:pPr marL="179388" indent="-179388" algn="just">
              <a:buBlip>
                <a:blip r:embed="rId2"/>
              </a:buBlip>
            </a:pPr>
            <a:r>
              <a:rPr lang="pt-BR" sz="2400" dirty="0" smtClean="0">
                <a:cs typeface="Arial" pitchFamily="34" charset="0"/>
              </a:rPr>
              <a:t> </a:t>
            </a:r>
            <a:r>
              <a:rPr lang="pt-BR" sz="2000" b="1" dirty="0" smtClean="0"/>
              <a:t>Atividades </a:t>
            </a:r>
          </a:p>
          <a:p>
            <a:pPr marL="179388" indent="-179388" algn="just"/>
            <a:endParaRPr lang="pt-BR" sz="2000" b="1" dirty="0" smtClean="0"/>
          </a:p>
          <a:p>
            <a:pPr marL="179388" indent="-179388" algn="just">
              <a:buFont typeface="Arial" pitchFamily="34" charset="0"/>
              <a:buChar char="•"/>
            </a:pPr>
            <a:r>
              <a:rPr lang="pt-BR" sz="2000" dirty="0" smtClean="0"/>
              <a:t>Definição dos atributos que caracterizam uma centralidade por fatores físicos, de localização e regulamentação. </a:t>
            </a:r>
          </a:p>
          <a:p>
            <a:pPr marL="179388" indent="-179388" algn="just">
              <a:buFont typeface="Arial" pitchFamily="34" charset="0"/>
              <a:buChar char="•"/>
            </a:pPr>
            <a:r>
              <a:rPr lang="pt-BR" sz="2000" dirty="0" smtClean="0"/>
              <a:t>Com base na metodologia adotada, foram definidas quatro áreas que podem ser qualificadas de forma a serem centralidades de dimensão regional. </a:t>
            </a:r>
          </a:p>
          <a:p>
            <a:pPr marL="179388" indent="-179388" algn="just">
              <a:buFont typeface="Arial" pitchFamily="34" charset="0"/>
              <a:buChar char="•"/>
            </a:pPr>
            <a:r>
              <a:rPr lang="pt-BR" sz="2000" dirty="0" smtClean="0"/>
              <a:t>Cada uma das centralidades sugeridas teve a sua área de abrangência corroborada em reuniões que envolveram os representantes dos municípios envolvidos.</a:t>
            </a:r>
          </a:p>
          <a:p>
            <a:pPr marL="179388" indent="-179388" algn="just"/>
            <a:endParaRPr lang="pt-BR" sz="2000" dirty="0" smtClean="0"/>
          </a:p>
          <a:p>
            <a:pPr marL="179388" indent="-179388" algn="just">
              <a:buBlip>
                <a:blip r:embed="rId2"/>
              </a:buBlip>
            </a:pPr>
            <a:r>
              <a:rPr lang="pt-BR" sz="2000" dirty="0" smtClean="0"/>
              <a:t> Prazo para conclusão dos trabalhos: 2 reuniões</a:t>
            </a:r>
            <a:endParaRPr lang="pt-BR" sz="2400" dirty="0" smtClean="0">
              <a:cs typeface="Arial" pitchFamily="34" charset="0"/>
            </a:endParaRP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kumimoji="0" lang="pt-BR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dvAuto="250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850106"/>
          </a:xfrm>
        </p:spPr>
        <p:txBody>
          <a:bodyPr/>
          <a:lstStyle/>
          <a:p>
            <a:r>
              <a:rPr lang="pt-BR" sz="2400" b="1" dirty="0" smtClean="0">
                <a:latin typeface="Calibri" pitchFamily="34" charset="0"/>
              </a:rPr>
              <a:t>Grupos de Trabalho - Estratégias para Ação Metropolitana </a:t>
            </a:r>
            <a:br>
              <a:rPr lang="pt-BR" sz="2400" b="1" dirty="0" smtClean="0">
                <a:latin typeface="Calibri" pitchFamily="34" charset="0"/>
              </a:rPr>
            </a:br>
            <a:r>
              <a:rPr lang="pt-B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Enfrentamento da Precariedade Habitacional</a:t>
            </a:r>
            <a:endParaRPr lang="pt-BR" sz="2400" b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539552" y="1268760"/>
            <a:ext cx="8229600" cy="4824536"/>
          </a:xfrm>
          <a:prstGeom prst="rect">
            <a:avLst/>
          </a:prstGeom>
        </p:spPr>
        <p:txBody>
          <a:bodyPr/>
          <a:lstStyle/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/>
            </a:pPr>
            <a:r>
              <a:rPr lang="pt-BR" sz="2000" dirty="0" smtClean="0">
                <a:cs typeface="Arial" pitchFamily="34" charset="0"/>
              </a:rPr>
              <a:t> 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Revisão das </a:t>
            </a:r>
            <a:r>
              <a:rPr lang="pt-BR" sz="2000" dirty="0" smtClean="0">
                <a:cs typeface="Arial" pitchFamily="34" charset="0"/>
              </a:rPr>
              <a:t>p</a:t>
            </a:r>
            <a:r>
              <a:rPr kumimoji="0" lang="pt-BR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ropostas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</a:t>
            </a:r>
            <a:r>
              <a:rPr lang="pt-BR" sz="2000" dirty="0" smtClean="0">
                <a:cs typeface="Arial" pitchFamily="34" charset="0"/>
              </a:rPr>
              <a:t>sobre habitação e precariedade redigidas pela Emplasa e 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consignadas no Caderno Preliminar de Propostas (Propostas Estruturadas):</a:t>
            </a:r>
          </a:p>
          <a:p>
            <a:pPr marL="457200" lvl="3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pt-BR" sz="2000" dirty="0" smtClean="0">
                <a:cs typeface="Arial" pitchFamily="34" charset="0"/>
              </a:rPr>
              <a:t>Análise de todas as contribuições </a:t>
            </a:r>
            <a:r>
              <a:rPr lang="pt-BR" sz="2000" dirty="0" smtClean="0">
                <a:cs typeface="Arial" pitchFamily="34" charset="0"/>
              </a:rPr>
              <a:t>ao </a:t>
            </a:r>
            <a:r>
              <a:rPr lang="pt-BR" sz="2000" dirty="0" smtClean="0">
                <a:cs typeface="Arial" pitchFamily="34" charset="0"/>
              </a:rPr>
              <a:t>Caderno Preliminar</a:t>
            </a:r>
          </a:p>
          <a:p>
            <a:pPr marL="457200" lvl="3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pt-BR" sz="2000" dirty="0" smtClean="0">
                <a:cs typeface="Arial" pitchFamily="34" charset="0"/>
              </a:rPr>
              <a:t>Compatibilidade entre as contribuições e as propostas estruturadas</a:t>
            </a:r>
          </a:p>
          <a:p>
            <a:pPr marL="457200" lvl="3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pt-BR" sz="2000" dirty="0" smtClean="0">
                <a:cs typeface="Arial" pitchFamily="34" charset="0"/>
              </a:rPr>
              <a:t>Avaliação das contribuições recebidas depois das audiências públicas</a:t>
            </a: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2000" dirty="0" smtClean="0">
                <a:cs typeface="Arial" pitchFamily="34" charset="0"/>
              </a:rPr>
              <a:t>       </a:t>
            </a: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/>
            </a:pPr>
            <a:r>
              <a:rPr lang="pt-BR" sz="2000" dirty="0" smtClean="0">
                <a:cs typeface="Arial" pitchFamily="34" charset="0"/>
              </a:rPr>
              <a:t> Nova redação das propostas sobre habitação e precariedade (Propostas Estruturadas) para maior abrangência e acolhimento das contribuições recebidas depois das audiências públicas. </a:t>
            </a: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pt-BR" sz="2000" dirty="0" smtClean="0">
              <a:cs typeface="Arial" pitchFamily="34" charset="0"/>
            </a:endParaRP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0" lvl="3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kumimoji="0" lang="pt-BR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dvAuto="250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3744416"/>
          </a:xfrm>
        </p:spPr>
        <p:txBody>
          <a:bodyPr/>
          <a:lstStyle/>
          <a:p>
            <a:pPr algn="just">
              <a:buBlip>
                <a:blip r:embed="rId2"/>
              </a:buBlip>
            </a:pPr>
            <a:r>
              <a:rPr lang="pt-BR" sz="2000" dirty="0" smtClean="0">
                <a:latin typeface="+mn-lt"/>
              </a:rPr>
              <a:t>Definição das metas e indicadores</a:t>
            </a:r>
          </a:p>
          <a:p>
            <a:pPr algn="just">
              <a:buNone/>
            </a:pPr>
            <a:endParaRPr lang="pt-BR" sz="2000" dirty="0" smtClean="0">
              <a:latin typeface="+mn-lt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000" dirty="0" smtClean="0">
                <a:latin typeface="+mn-lt"/>
              </a:rPr>
              <a:t>As metas de implantação devem ser vinculadas aos </a:t>
            </a:r>
            <a:r>
              <a:rPr lang="pt-BR" sz="2000" u="sng" dirty="0" smtClean="0">
                <a:latin typeface="+mn-lt"/>
              </a:rPr>
              <a:t>programas estratégicos</a:t>
            </a:r>
            <a:r>
              <a:rPr lang="pt-BR" sz="2000" dirty="0" smtClean="0">
                <a:latin typeface="+mn-lt"/>
              </a:rPr>
              <a:t> da principal proposta de habitação</a:t>
            </a:r>
          </a:p>
          <a:p>
            <a:pPr algn="just">
              <a:buFont typeface="Arial" pitchFamily="34" charset="0"/>
              <a:buChar char="•"/>
            </a:pPr>
            <a:endParaRPr lang="pt-BR" sz="2000" dirty="0" smtClean="0">
              <a:latin typeface="+mn-lt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000" dirty="0" smtClean="0">
                <a:latin typeface="+mn-lt"/>
              </a:rPr>
              <a:t>A segunda proposta redigida (estruturada) diz respeito ao modelo de gestão para habitação: envolve a concepção das formas de intervenção e não o desenho institucional</a:t>
            </a:r>
          </a:p>
          <a:p>
            <a:pPr algn="just">
              <a:buNone/>
            </a:pPr>
            <a:endParaRPr lang="pt-BR" sz="2000" dirty="0" smtClean="0">
              <a:latin typeface="+mn-lt"/>
            </a:endParaRPr>
          </a:p>
          <a:p>
            <a:pPr algn="just">
              <a:buBlip>
                <a:blip r:embed="rId2"/>
              </a:buBlip>
            </a:pPr>
            <a:r>
              <a:rPr lang="pt-BR" sz="2000" dirty="0" smtClean="0">
                <a:latin typeface="+mn-lt"/>
              </a:rPr>
              <a:t>Prazo para conclusão dos trabalhos: 2 reuniões</a:t>
            </a:r>
          </a:p>
          <a:p>
            <a:pPr algn="just"/>
            <a:endParaRPr lang="pt-BR" sz="2000" dirty="0" smtClean="0">
              <a:latin typeface="+mn-lt"/>
            </a:endParaRPr>
          </a:p>
          <a:p>
            <a:pPr algn="just"/>
            <a:endParaRPr lang="pt-BR" sz="2000" dirty="0" smtClean="0">
              <a:latin typeface="+mn-lt"/>
            </a:endParaRPr>
          </a:p>
          <a:p>
            <a:pPr algn="just">
              <a:buNone/>
            </a:pPr>
            <a:endParaRPr lang="pt-BR" sz="2000" dirty="0">
              <a:latin typeface="+mn-lt"/>
              <a:cs typeface="Arial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84976" cy="778098"/>
          </a:xfrm>
        </p:spPr>
        <p:txBody>
          <a:bodyPr/>
          <a:lstStyle/>
          <a:p>
            <a:r>
              <a:rPr lang="pt-BR" sz="2400" b="1" dirty="0" smtClean="0">
                <a:latin typeface="Calibri" pitchFamily="34" charset="0"/>
              </a:rPr>
              <a:t>Grupos de Trabalho - Estratégias para Ação Metropolitana </a:t>
            </a:r>
            <a:br>
              <a:rPr lang="pt-BR" sz="2400" b="1" dirty="0" smtClean="0">
                <a:latin typeface="Calibri" pitchFamily="34" charset="0"/>
              </a:rPr>
            </a:br>
            <a:r>
              <a:rPr lang="pt-B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Enfrentamento da Precariedade Habitacional</a:t>
            </a:r>
            <a:endParaRPr lang="pt-BR" sz="2400" b="1" dirty="0"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3800</TotalTime>
  <Words>981</Words>
  <Application>Microsoft Office PowerPoint</Application>
  <PresentationFormat>Apresentação na tela (4:3)</PresentationFormat>
  <Paragraphs>398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16</vt:i4>
      </vt:variant>
    </vt:vector>
  </HeadingPairs>
  <TitlesOfParts>
    <vt:vector size="18" baseType="lpstr">
      <vt:lpstr>Personalizar design</vt:lpstr>
      <vt:lpstr>1_Personalizar design</vt:lpstr>
      <vt:lpstr>Slide 1</vt:lpstr>
      <vt:lpstr>Slide 2</vt:lpstr>
      <vt:lpstr>Dados Estatísticos</vt:lpstr>
      <vt:lpstr>Contribuições ao Caderno Preliminar de Propostas Critérios de Análise</vt:lpstr>
      <vt:lpstr>Contribuições ao Caderno Preliminar de Propostas Ficha de Análise</vt:lpstr>
      <vt:lpstr>Grupos de Trabalho - Estratégias para Ação Metropolitana  Rede de Centralidades</vt:lpstr>
      <vt:lpstr>Grupos de Trabalho - Estratégias para Ação Metropolitana  Rede de Centralidades</vt:lpstr>
      <vt:lpstr>Grupos de Trabalho - Estratégias para Ação Metropolitana  Enfrentamento da Precariedade Habitacional</vt:lpstr>
      <vt:lpstr>Grupos de Trabalho - Estratégias para Ação Metropolitana  Enfrentamento da Precariedade Habitacional</vt:lpstr>
      <vt:lpstr>Grupos de Trabalho - Estratégias para Ação Metropolitana  Gestão de Riscos</vt:lpstr>
      <vt:lpstr>Estratégias para Ação Metropolitana Gestão de Riscos</vt:lpstr>
      <vt:lpstr>Estratégias para Ação Metropolitana Sistema de Áreas Verdes e Protegidas</vt:lpstr>
      <vt:lpstr>Grupos de Trabalho - Estratégias para Ação Metropolitana  Sistema de Áreas Verdes e Protegidas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Zo</dc:creator>
  <cp:lastModifiedBy>cleite</cp:lastModifiedBy>
  <cp:revision>332</cp:revision>
  <dcterms:created xsi:type="dcterms:W3CDTF">2015-12-17T13:23:07Z</dcterms:created>
  <dcterms:modified xsi:type="dcterms:W3CDTF">2017-12-18T14:35:12Z</dcterms:modified>
</cp:coreProperties>
</file>