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notesMasterIdLst>
    <p:notesMasterId r:id="rId5"/>
  </p:notesMasterIdLst>
  <p:sldIdLst>
    <p:sldId id="309" r:id="rId3"/>
    <p:sldId id="310" r:id="rId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5887C0"/>
    <a:srgbClr val="33CCCC"/>
    <a:srgbClr val="CA6E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77657" autoAdjust="0"/>
  </p:normalViewPr>
  <p:slideViewPr>
    <p:cSldViewPr>
      <p:cViewPr>
        <p:scale>
          <a:sx n="110" d="100"/>
          <a:sy n="110" d="100"/>
        </p:scale>
        <p:origin x="-16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3770-BDAA-41AE-8B01-FD39CE00F039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61287-115D-47F5-BBC1-1638D75BA9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2C3A-C3EE-4355-8681-1BF82001A6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50EA-4379-4C7B-B4C8-B4D39F021CE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DA59-AC13-41E0-8A86-68C696C74FF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2C3A-C3EE-4355-8681-1BF82001A6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74501-7C31-470C-B196-6870383AB05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200" b="1" cap="all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5FAE-AB10-4165-B954-14F2E3B912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F49C-5373-4576-8280-6860C05FBC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EF19-F70F-4A11-9F1D-D226238F874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3A96-35AD-4DFC-BFB5-2396C39548B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E855-A61C-4571-B0A0-4B47275E27D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3002-041B-4556-A1BA-A956E0E326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CE42-EF99-4BB3-B220-CD2BF8D5515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0231-A185-4B74-B2FA-125793AB68F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Century Gothic" pitchFamily="34" charset="0"/>
              </a:defRPr>
            </a:lvl1pPr>
            <a:lvl2pPr>
              <a:defRPr sz="2900">
                <a:latin typeface="Century Gothic" pitchFamily="34" charset="0"/>
              </a:defRPr>
            </a:lvl2pPr>
            <a:lvl3pPr>
              <a:defRPr sz="2500">
                <a:latin typeface="Century Gothic" pitchFamily="34" charset="0"/>
              </a:defRPr>
            </a:lvl3pPr>
            <a:lvl4pPr>
              <a:defRPr sz="2100">
                <a:latin typeface="Century Gothic" pitchFamily="34" charset="0"/>
              </a:defRPr>
            </a:lvl4pPr>
            <a:lvl5pPr>
              <a:defRPr sz="2100">
                <a:latin typeface="Century Gothic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009-18DE-43A6-ADBA-861A9A24BDE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310D-2512-4E18-AFAC-6659C8C3803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62" indent="0">
              <a:buNone/>
              <a:defRPr sz="2900"/>
            </a:lvl2pPr>
            <a:lvl3pPr marL="957724" indent="0">
              <a:buNone/>
              <a:defRPr sz="2500"/>
            </a:lvl3pPr>
            <a:lvl4pPr marL="1436587" indent="0">
              <a:buNone/>
              <a:defRPr sz="2100"/>
            </a:lvl4pPr>
            <a:lvl5pPr marL="1915450" indent="0">
              <a:buNone/>
              <a:defRPr sz="2100"/>
            </a:lvl5pPr>
            <a:lvl6pPr marL="2394312" indent="0">
              <a:buNone/>
              <a:defRPr sz="2100"/>
            </a:lvl6pPr>
            <a:lvl7pPr marL="2873174" indent="0">
              <a:buNone/>
              <a:defRPr sz="2100"/>
            </a:lvl7pPr>
            <a:lvl8pPr marL="3352036" indent="0">
              <a:buNone/>
              <a:defRPr sz="2100"/>
            </a:lvl8pPr>
            <a:lvl9pPr marL="38308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523F-773F-4317-A5F0-E9B6FF78FB3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2B9D-4DDB-4DA3-98DA-AE89F39A0C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0D6B-5C87-48B2-B879-E09847F3885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E9CC-7B05-48BC-8C59-349E29F00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50EA-4379-4C7B-B4C8-B4D39F021CE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DA59-AC13-41E0-8A86-68C696C74FF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07/02/2018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200" b="1" cap="all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5FAE-AB10-4165-B954-14F2E3B912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F49C-5373-4576-8280-6860C05FBC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EF19-F70F-4A11-9F1D-D226238F874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3A96-35AD-4DFC-BFB5-2396C39548B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E855-A61C-4571-B0A0-4B47275E27D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3002-041B-4556-A1BA-A956E0E326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CE42-EF99-4BB3-B220-CD2BF8D5515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0231-A185-4B74-B2FA-125793AB68F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Century Gothic" pitchFamily="34" charset="0"/>
              </a:defRPr>
            </a:lvl1pPr>
            <a:lvl2pPr>
              <a:defRPr sz="2900">
                <a:latin typeface="Century Gothic" pitchFamily="34" charset="0"/>
              </a:defRPr>
            </a:lvl2pPr>
            <a:lvl3pPr>
              <a:defRPr sz="2500">
                <a:latin typeface="Century Gothic" pitchFamily="34" charset="0"/>
              </a:defRPr>
            </a:lvl3pPr>
            <a:lvl4pPr>
              <a:defRPr sz="2100">
                <a:latin typeface="Century Gothic" pitchFamily="34" charset="0"/>
              </a:defRPr>
            </a:lvl4pPr>
            <a:lvl5pPr>
              <a:defRPr sz="2100">
                <a:latin typeface="Century Gothic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009-18DE-43A6-ADBA-861A9A24BDE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310D-2512-4E18-AFAC-6659C8C3803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62" indent="0">
              <a:buNone/>
              <a:defRPr sz="2900"/>
            </a:lvl2pPr>
            <a:lvl3pPr marL="957724" indent="0">
              <a:buNone/>
              <a:defRPr sz="2500"/>
            </a:lvl3pPr>
            <a:lvl4pPr marL="1436587" indent="0">
              <a:buNone/>
              <a:defRPr sz="2100"/>
            </a:lvl4pPr>
            <a:lvl5pPr marL="1915450" indent="0">
              <a:buNone/>
              <a:defRPr sz="2100"/>
            </a:lvl5pPr>
            <a:lvl6pPr marL="2394312" indent="0">
              <a:buNone/>
              <a:defRPr sz="2100"/>
            </a:lvl6pPr>
            <a:lvl7pPr marL="2873174" indent="0">
              <a:buNone/>
              <a:defRPr sz="2100"/>
            </a:lvl7pPr>
            <a:lvl8pPr marL="3352036" indent="0">
              <a:buNone/>
              <a:defRPr sz="2100"/>
            </a:lvl8pPr>
            <a:lvl9pPr marL="38308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523F-773F-4317-A5F0-E9B6FF78FB3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2B9D-4DDB-4DA3-98DA-AE89F39A0C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0D6B-5C87-48B2-B879-E09847F3885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E9CC-7B05-48BC-8C59-349E29F00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PDUI_jpg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539552" y="6190126"/>
            <a:ext cx="1800200" cy="66851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25" y="5080265"/>
            <a:ext cx="2555775" cy="17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jfilho\Desktop\CDRMS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9792" y="6363419"/>
            <a:ext cx="1440160" cy="305941"/>
          </a:xfrm>
          <a:prstGeom prst="rect">
            <a:avLst/>
          </a:prstGeom>
          <a:noFill/>
        </p:spPr>
      </p:pic>
      <p:pic>
        <p:nvPicPr>
          <p:cNvPr id="10" name="Picture 2" descr="C:\Users\jfilho\Desktop\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27984" y="6316241"/>
            <a:ext cx="864096" cy="425127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 userDrawn="1"/>
        </p:nvCxnSpPr>
        <p:spPr>
          <a:xfrm flipH="1">
            <a:off x="360040" y="6165304"/>
            <a:ext cx="57961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6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587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45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43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06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68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30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87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1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7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36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98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PDUI_jpg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539552" y="6190126"/>
            <a:ext cx="1800200" cy="66851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25" y="5080265"/>
            <a:ext cx="2555775" cy="17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jfilho\Desktop\CDRMS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9792" y="6363419"/>
            <a:ext cx="1440160" cy="305941"/>
          </a:xfrm>
          <a:prstGeom prst="rect">
            <a:avLst/>
          </a:prstGeom>
          <a:noFill/>
        </p:spPr>
      </p:pic>
      <p:pic>
        <p:nvPicPr>
          <p:cNvPr id="10" name="Picture 2" descr="C:\Users\jfilho\Desktop\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27984" y="6316241"/>
            <a:ext cx="864096" cy="425127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 userDrawn="1"/>
        </p:nvCxnSpPr>
        <p:spPr>
          <a:xfrm flipH="1">
            <a:off x="360040" y="6165304"/>
            <a:ext cx="57961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6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587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45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43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06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68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30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87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1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7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36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98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Ação Estratégica</a:t>
            </a:r>
            <a:br>
              <a:rPr lang="pt-BR" sz="2400" b="1" dirty="0" smtClean="0">
                <a:solidFill>
                  <a:srgbClr val="0070C0"/>
                </a:solidFill>
                <a:latin typeface="+mj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Enfrentamento da Precariedade Habitacional</a:t>
            </a:r>
            <a:endParaRPr lang="pt-BR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552" y="1268760"/>
            <a:ext cx="8229600" cy="4824536"/>
          </a:xfrm>
          <a:prstGeom prst="rect">
            <a:avLst/>
          </a:prstGeom>
        </p:spPr>
        <p:txBody>
          <a:bodyPr/>
          <a:lstStyle/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Revisão das </a:t>
            </a:r>
            <a:r>
              <a:rPr lang="pt-BR" sz="2000" dirty="0" smtClean="0">
                <a:cs typeface="Arial" pitchFamily="34" charset="0"/>
              </a:rPr>
              <a:t>p</a:t>
            </a:r>
            <a:r>
              <a:rPr kumimoji="0" lang="pt-BR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ropostas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sobre habitação e precariedade redigidas pela Emplasa e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consignadas no Caderno Preliminar de Propostas (Propostas Estruturadas)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:</a:t>
            </a:r>
          </a:p>
          <a:p>
            <a:pPr marL="457200" lvl="3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cs typeface="Arial" pitchFamily="34" charset="0"/>
              </a:rPr>
              <a:t>	</a:t>
            </a:r>
            <a:r>
              <a:rPr lang="pt-BR" dirty="0" smtClean="0">
                <a:cs typeface="Arial" pitchFamily="34" charset="0"/>
              </a:rPr>
              <a:t>análise de todas as contribuições do Caderno Preliminar</a:t>
            </a:r>
          </a:p>
          <a:p>
            <a:pPr marL="457200" lvl="3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cs typeface="Arial" pitchFamily="34" charset="0"/>
              </a:rPr>
              <a:t>    </a:t>
            </a:r>
            <a:r>
              <a:rPr lang="pt-BR" dirty="0" smtClean="0">
                <a:cs typeface="Arial" pitchFamily="34" charset="0"/>
              </a:rPr>
              <a:t>Compatibilidade entre as contribuições e as propostas redigidas (estruturadas)</a:t>
            </a:r>
          </a:p>
          <a:p>
            <a:pPr marL="457200" lvl="3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dirty="0" smtClean="0">
                <a:cs typeface="Arial" pitchFamily="34" charset="0"/>
              </a:rPr>
              <a:t>   Avaliação das contribuições recebidas depois das audiências públicas</a:t>
            </a: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cs typeface="Arial" pitchFamily="34" charset="0"/>
              </a:rPr>
              <a:t>       </a:t>
            </a: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cs typeface="Arial" pitchFamily="34" charset="0"/>
              </a:rPr>
              <a:t>       </a:t>
            </a:r>
            <a:r>
              <a:rPr lang="pt-BR" sz="2000" dirty="0" smtClean="0">
                <a:cs typeface="Arial" pitchFamily="34" charset="0"/>
              </a:rPr>
              <a:t>Nova redação das propostas sobre habitação e precariedade (Propostas Estruturadas) para maior abrangência e acolhimento das contribuições recebidas depois das audiências públicas. </a:t>
            </a:r>
            <a:endParaRPr lang="pt-BR" sz="2400" dirty="0" smtClean="0"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400" dirty="0" smtClean="0"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683568" y="1844824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683568" y="4725144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9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latin typeface="+mn-lt"/>
              </a:rPr>
              <a:t>                 </a:t>
            </a:r>
            <a:r>
              <a:rPr lang="pt-BR" sz="2400" dirty="0" smtClean="0">
                <a:latin typeface="+mn-lt"/>
              </a:rPr>
              <a:t>Definição das metas e indicadores</a:t>
            </a:r>
          </a:p>
          <a:p>
            <a:pPr>
              <a:buNone/>
            </a:pPr>
            <a:endParaRPr lang="pt-BR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As metas de implantação devem ser vinculadas aos </a:t>
            </a:r>
            <a:r>
              <a:rPr lang="pt-BR" sz="2000" u="sng" dirty="0" smtClean="0">
                <a:latin typeface="+mn-lt"/>
              </a:rPr>
              <a:t>programas estratégicos</a:t>
            </a:r>
            <a:r>
              <a:rPr lang="pt-BR" sz="2000" dirty="0" smtClean="0">
                <a:latin typeface="+mn-lt"/>
              </a:rPr>
              <a:t> da principal proposta de habitação;</a:t>
            </a:r>
          </a:p>
          <a:p>
            <a:pPr>
              <a:buNone/>
            </a:pPr>
            <a:endParaRPr lang="pt-BR" sz="2000" dirty="0" smtClean="0">
              <a:latin typeface="+mn-lt"/>
            </a:endParaRPr>
          </a:p>
          <a:p>
            <a:r>
              <a:rPr lang="pt-BR" sz="2000" dirty="0" smtClean="0">
                <a:latin typeface="+mn-lt"/>
              </a:rPr>
              <a:t>Prazo de 36 meses para a implantação total da proposta de habitação, a partir da promulgação do PDUI. As ações intermediárias têm prazos menores em função da complexidade de implantação.</a:t>
            </a:r>
          </a:p>
          <a:p>
            <a:endParaRPr lang="pt-BR" sz="2000" dirty="0" smtClean="0">
              <a:latin typeface="+mn-lt"/>
            </a:endParaRPr>
          </a:p>
          <a:p>
            <a:r>
              <a:rPr lang="pt-BR" sz="2000" dirty="0" smtClean="0">
                <a:latin typeface="+mn-lt"/>
              </a:rPr>
              <a:t>A segunda proposta redigida (estruturada) diz respeito ao modelo de gestão para habitação: envolve a concepção das formas de intervenção e não o desenho institucional. </a:t>
            </a:r>
          </a:p>
          <a:p>
            <a:endParaRPr lang="pt-BR" sz="2000" dirty="0" smtClean="0">
              <a:latin typeface="+mn-lt"/>
            </a:endParaRPr>
          </a:p>
          <a:p>
            <a:r>
              <a:rPr lang="pt-BR" sz="2000" dirty="0" smtClean="0">
                <a:latin typeface="+mn-lt"/>
              </a:rPr>
              <a:t>Prazo para conclusão dos trabalhos: mais 2 reuniões</a:t>
            </a:r>
          </a:p>
          <a:p>
            <a:endParaRPr lang="pt-BR" sz="2000" dirty="0" smtClean="0">
              <a:latin typeface="+mn-lt"/>
            </a:endParaRPr>
          </a:p>
          <a:p>
            <a:endParaRPr lang="pt-BR" sz="2000" dirty="0" smtClean="0">
              <a:latin typeface="+mn-lt"/>
            </a:endParaRPr>
          </a:p>
          <a:p>
            <a:pPr>
              <a:buNone/>
            </a:pPr>
            <a:endParaRPr lang="pt-BR" sz="2400" dirty="0">
              <a:latin typeface="+mn-lt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9024" y="0"/>
            <a:ext cx="8784976" cy="778098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Ação Estratégica</a:t>
            </a:r>
            <a:br>
              <a:rPr lang="pt-BR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Enfrentamento da Precariedade Habitacional</a:t>
            </a:r>
            <a:endParaRPr lang="pt-BR" sz="2400" b="1" dirty="0">
              <a:latin typeface="+mn-lt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971600" y="1124744"/>
            <a:ext cx="216024" cy="21602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119</Words>
  <Application>Microsoft Office PowerPoint</Application>
  <PresentationFormat>Apresentação na tela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Personalizar design</vt:lpstr>
      <vt:lpstr>1_Personalizar design</vt:lpstr>
      <vt:lpstr>Ação Estratégica Enfrentamento da Precariedade Habitacional</vt:lpstr>
      <vt:lpstr>Ação Estratégica Enfrentamento da Precariedade Habitacional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</dc:creator>
  <cp:lastModifiedBy>Usuário do Windows</cp:lastModifiedBy>
  <cp:revision>294</cp:revision>
  <dcterms:created xsi:type="dcterms:W3CDTF">2015-12-17T13:23:07Z</dcterms:created>
  <dcterms:modified xsi:type="dcterms:W3CDTF">2018-02-07T13:32:41Z</dcterms:modified>
</cp:coreProperties>
</file>