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96" r:id="rId2"/>
    <p:sldId id="291" r:id="rId3"/>
    <p:sldId id="293" r:id="rId4"/>
    <p:sldId id="287" r:id="rId5"/>
    <p:sldId id="292" r:id="rId6"/>
    <p:sldId id="259" r:id="rId7"/>
    <p:sldId id="294" r:id="rId8"/>
    <p:sldId id="290" r:id="rId9"/>
    <p:sldId id="269" r:id="rId10"/>
    <p:sldId id="295" r:id="rId11"/>
    <p:sldId id="271" r:id="rId12"/>
    <p:sldId id="281" r:id="rId13"/>
    <p:sldId id="280" r:id="rId14"/>
    <p:sldId id="278" r:id="rId15"/>
    <p:sldId id="282" r:id="rId16"/>
    <p:sldId id="283" r:id="rId17"/>
    <p:sldId id="284" r:id="rId18"/>
    <p:sldId id="297" r:id="rId19"/>
  </p:sldIdLst>
  <p:sldSz cx="9144000" cy="6858000" type="screen4x3"/>
  <p:notesSz cx="6735763" cy="98663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0" autoAdjust="0"/>
    <p:restoredTop sz="94660"/>
  </p:normalViewPr>
  <p:slideViewPr>
    <p:cSldViewPr>
      <p:cViewPr varScale="1">
        <p:scale>
          <a:sx n="106" d="100"/>
          <a:sy n="106" d="100"/>
        </p:scale>
        <p:origin x="-16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2C08FA5-18C2-43A1-A234-FF0A7CA5EDEB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94200C-E9A4-467D-A65D-4008B8D541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F8CA4-8F4C-4AB2-844A-1B06A692F54A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E980CF-50AF-4502-9FBF-FD0FCB6C2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6E7B4-4FA2-43B6-BBDF-D994664FF723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662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32028A-3C01-478C-A5D9-652DE4B776AD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867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342099-8CDA-4694-99CB-3031B0FD9802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CFD306-092B-4C14-9C35-40A87DAB78EA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27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CD25D3-661C-4C00-A0C9-6DF263C3F795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481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82BC23-4EF0-4124-AE11-B9E3ADF45E62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68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60FF47-DF80-4012-8679-FF3DAA34D7BB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891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0C2F11-AFE5-4D59-B013-05BBA2F252AB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891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0C2F11-AFE5-4D59-B013-05BBA2F252AB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6E7B4-4FA2-43B6-BBDF-D994664FF723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F7F252-BD60-4795-AD4F-6C4E1833F538}" type="slidenum">
              <a:rPr lang="pt-BR" sz="1200">
                <a:solidFill>
                  <a:srgbClr val="000000"/>
                </a:solidFill>
                <a:latin typeface="Calibri" pitchFamily="34" charset="0"/>
              </a:rPr>
              <a:pPr algn="r"/>
              <a:t>4</a:t>
            </a:fld>
            <a:endParaRPr lang="pt-BR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6E7B4-4FA2-43B6-BBDF-D994664FF723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048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6E96AA-7ABE-4B42-8A13-38E91645E38D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158332C-D0C2-442D-8DE2-57F369D51116}" type="slidenum">
              <a:rPr lang="pt-BR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7</a:t>
            </a:fld>
            <a:endParaRPr lang="pt-BR" sz="120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158332C-D0C2-442D-8DE2-57F369D51116}" type="slidenum">
              <a:rPr lang="pt-BR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8</a:t>
            </a:fld>
            <a:endParaRPr lang="pt-BR" sz="120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7E45F-05DD-4E6B-A3EE-01DFDF894F3A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7E45F-05DD-4E6B-A3EE-01DFDF894F3A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356100" y="6237288"/>
            <a:ext cx="11525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" name="Imagem 13" descr="LOGO EMPLASA 2016 PNG 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173788"/>
            <a:ext cx="287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54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7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0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6B34DB-EEE5-4FDF-B68E-CD17EB5C2DD7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A0A524-193B-42F7-9FE3-33E827F1A948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0F6850-1B2F-440B-92B2-EDAE5F570D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263228-579A-446E-9ECE-4D2FB5B1E0CA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341894-89EF-4833-A039-AF76619507F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4356100" y="6237288"/>
            <a:ext cx="11525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" name="Imagem 13" descr="LOGO EMPLASA 2016 PNG 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173788"/>
            <a:ext cx="287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465C0F-8443-4D19-82B5-A80AD765A31C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4356100" y="6237288"/>
            <a:ext cx="11525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" name="Imagem 13" descr="LOGO EMPLASA 2016 PNG 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173788"/>
            <a:ext cx="287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0BAE24-E9D7-4E25-9625-01FCE88D1BCD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0072E9-BBDC-4967-AC58-4E4A88533C3B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CCDA89-77A6-4E80-A48F-546911DB9F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356100" y="6237288"/>
            <a:ext cx="11525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" name="Imagem 13" descr="LOGO EMPLASA 2016 PNG 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173788"/>
            <a:ext cx="287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356100" y="6237288"/>
            <a:ext cx="11525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" name="Imagem 13" descr="LOGO EMPLASA 2016 PNG 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173788"/>
            <a:ext cx="287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200" b="1" cap="all"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788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7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5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4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3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1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0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0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7BB621-9143-416E-ACC9-596E8D0B3679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F4AD03-44D2-406D-8254-7B912D2635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900">
                <a:latin typeface="Century Gothic" pitchFamily="34" charset="0"/>
              </a:defRPr>
            </a:lvl1pPr>
            <a:lvl2pPr>
              <a:defRPr sz="2500">
                <a:latin typeface="Century Gothic" pitchFamily="34" charset="0"/>
              </a:defRPr>
            </a:lvl2pPr>
            <a:lvl3pPr>
              <a:defRPr sz="2100">
                <a:latin typeface="Century Gothic" pitchFamily="34" charset="0"/>
              </a:defRPr>
            </a:lvl3pPr>
            <a:lvl4pPr>
              <a:defRPr sz="1900">
                <a:latin typeface="Century Gothic" pitchFamily="34" charset="0"/>
              </a:defRPr>
            </a:lvl4pPr>
            <a:lvl5pPr>
              <a:defRPr sz="1900">
                <a:latin typeface="Century Gothic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900">
                <a:latin typeface="Century Gothic" pitchFamily="34" charset="0"/>
              </a:defRPr>
            </a:lvl1pPr>
            <a:lvl2pPr>
              <a:defRPr sz="2500">
                <a:latin typeface="Century Gothic" pitchFamily="34" charset="0"/>
              </a:defRPr>
            </a:lvl2pPr>
            <a:lvl3pPr>
              <a:defRPr sz="2100">
                <a:latin typeface="Century Gothic" pitchFamily="34" charset="0"/>
              </a:defRPr>
            </a:lvl3pPr>
            <a:lvl4pPr>
              <a:defRPr sz="1900">
                <a:latin typeface="Century Gothic" pitchFamily="34" charset="0"/>
              </a:defRPr>
            </a:lvl4pPr>
            <a:lvl5pPr>
              <a:defRPr sz="1900">
                <a:latin typeface="Century Gothic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742C81-F648-45C6-B86D-993980197C08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9E069F-A804-45D8-B16E-DF933B5B49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00" b="1">
                <a:latin typeface="Century Gothic" pitchFamily="34" charset="0"/>
              </a:defRPr>
            </a:lvl1pPr>
            <a:lvl2pPr marL="478862" indent="0">
              <a:buNone/>
              <a:defRPr sz="2100" b="1"/>
            </a:lvl2pPr>
            <a:lvl3pPr marL="957724" indent="0">
              <a:buNone/>
              <a:defRPr sz="1900" b="1"/>
            </a:lvl3pPr>
            <a:lvl4pPr marL="1436587" indent="0">
              <a:buNone/>
              <a:defRPr sz="1600" b="1"/>
            </a:lvl4pPr>
            <a:lvl5pPr marL="1915450" indent="0">
              <a:buNone/>
              <a:defRPr sz="1600" b="1"/>
            </a:lvl5pPr>
            <a:lvl6pPr marL="2394312" indent="0">
              <a:buNone/>
              <a:defRPr sz="1600" b="1"/>
            </a:lvl6pPr>
            <a:lvl7pPr marL="2873174" indent="0">
              <a:buNone/>
              <a:defRPr sz="1600" b="1"/>
            </a:lvl7pPr>
            <a:lvl8pPr marL="3352036" indent="0">
              <a:buNone/>
              <a:defRPr sz="1600" b="1"/>
            </a:lvl8pPr>
            <a:lvl9pPr marL="3830898" indent="0">
              <a:buNone/>
              <a:defRPr sz="1600" b="1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500">
                <a:latin typeface="Century Gothic" pitchFamily="34" charset="0"/>
              </a:defRPr>
            </a:lvl1pPr>
            <a:lvl2pPr>
              <a:defRPr sz="2100">
                <a:latin typeface="Century Gothic" pitchFamily="34" charset="0"/>
              </a:defRPr>
            </a:lvl2pPr>
            <a:lvl3pPr>
              <a:defRPr sz="19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8"/>
            <a:ext cx="4041775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00" b="1">
                <a:latin typeface="Century Gothic" pitchFamily="34" charset="0"/>
              </a:defRPr>
            </a:lvl1pPr>
            <a:lvl2pPr marL="478862" indent="0">
              <a:buNone/>
              <a:defRPr sz="2100" b="1"/>
            </a:lvl2pPr>
            <a:lvl3pPr marL="957724" indent="0">
              <a:buNone/>
              <a:defRPr sz="1900" b="1"/>
            </a:lvl3pPr>
            <a:lvl4pPr marL="1436587" indent="0">
              <a:buNone/>
              <a:defRPr sz="1600" b="1"/>
            </a:lvl4pPr>
            <a:lvl5pPr marL="1915450" indent="0">
              <a:buNone/>
              <a:defRPr sz="1600" b="1"/>
            </a:lvl5pPr>
            <a:lvl6pPr marL="2394312" indent="0">
              <a:buNone/>
              <a:defRPr sz="1600" b="1"/>
            </a:lvl6pPr>
            <a:lvl7pPr marL="2873174" indent="0">
              <a:buNone/>
              <a:defRPr sz="1600" b="1"/>
            </a:lvl7pPr>
            <a:lvl8pPr marL="3352036" indent="0">
              <a:buNone/>
              <a:defRPr sz="1600" b="1"/>
            </a:lvl8pPr>
            <a:lvl9pPr marL="3830898" indent="0">
              <a:buNone/>
              <a:defRPr sz="1600" b="1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500">
                <a:latin typeface="Century Gothic" pitchFamily="34" charset="0"/>
              </a:defRPr>
            </a:lvl1pPr>
            <a:lvl2pPr>
              <a:defRPr sz="2100">
                <a:latin typeface="Century Gothic" pitchFamily="34" charset="0"/>
              </a:defRPr>
            </a:lvl2pPr>
            <a:lvl3pPr>
              <a:defRPr sz="19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AC30B6-F946-45E0-B00B-B33D4E8376AD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B5EEF5-E09A-4264-8D86-E52F8AEB59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2CBC2C-C694-46EC-A301-542BF14B3BFE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6DF927-0635-4899-9EAF-236CF06111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400">
                <a:latin typeface="Century Gothic" pitchFamily="34" charset="0"/>
              </a:defRPr>
            </a:lvl1pPr>
            <a:lvl2pPr>
              <a:defRPr sz="2900">
                <a:latin typeface="Century Gothic" pitchFamily="34" charset="0"/>
              </a:defRPr>
            </a:lvl2pPr>
            <a:lvl3pPr>
              <a:defRPr sz="2500">
                <a:latin typeface="Century Gothic" pitchFamily="34" charset="0"/>
              </a:defRPr>
            </a:lvl3pPr>
            <a:lvl4pPr>
              <a:defRPr sz="2100">
                <a:latin typeface="Century Gothic" pitchFamily="34" charset="0"/>
              </a:defRPr>
            </a:lvl4pPr>
            <a:lvl5pPr>
              <a:defRPr sz="2100">
                <a:latin typeface="Century Gothic" pitchFamily="34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8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entury Gothic" pitchFamily="34" charset="0"/>
              </a:defRPr>
            </a:lvl1pPr>
            <a:lvl2pPr marL="478862" indent="0">
              <a:buNone/>
              <a:defRPr sz="1300"/>
            </a:lvl2pPr>
            <a:lvl3pPr marL="957724" indent="0">
              <a:buNone/>
              <a:defRPr sz="1000"/>
            </a:lvl3pPr>
            <a:lvl4pPr marL="1436587" indent="0">
              <a:buNone/>
              <a:defRPr sz="900"/>
            </a:lvl4pPr>
            <a:lvl5pPr marL="1915450" indent="0">
              <a:buNone/>
              <a:defRPr sz="900"/>
            </a:lvl5pPr>
            <a:lvl6pPr marL="2394312" indent="0">
              <a:buNone/>
              <a:defRPr sz="900"/>
            </a:lvl6pPr>
            <a:lvl7pPr marL="2873174" indent="0">
              <a:buNone/>
              <a:defRPr sz="900"/>
            </a:lvl7pPr>
            <a:lvl8pPr marL="3352036" indent="0">
              <a:buNone/>
              <a:defRPr sz="900"/>
            </a:lvl8pPr>
            <a:lvl9pPr marL="3830898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5AFEE3-A8F7-43E7-A265-AD4E8344CECE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6A1E10-1881-45C1-B9F3-3A4A40AF98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78862" indent="0">
              <a:buNone/>
              <a:defRPr sz="2900"/>
            </a:lvl2pPr>
            <a:lvl3pPr marL="957724" indent="0">
              <a:buNone/>
              <a:defRPr sz="2500"/>
            </a:lvl3pPr>
            <a:lvl4pPr marL="1436587" indent="0">
              <a:buNone/>
              <a:defRPr sz="2100"/>
            </a:lvl4pPr>
            <a:lvl5pPr marL="1915450" indent="0">
              <a:buNone/>
              <a:defRPr sz="2100"/>
            </a:lvl5pPr>
            <a:lvl6pPr marL="2394312" indent="0">
              <a:buNone/>
              <a:defRPr sz="2100"/>
            </a:lvl6pPr>
            <a:lvl7pPr marL="2873174" indent="0">
              <a:buNone/>
              <a:defRPr sz="2100"/>
            </a:lvl7pPr>
            <a:lvl8pPr marL="3352036" indent="0">
              <a:buNone/>
              <a:defRPr sz="2100"/>
            </a:lvl8pPr>
            <a:lvl9pPr marL="3830898" indent="0">
              <a:buNone/>
              <a:defRPr sz="21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entury Gothic" pitchFamily="34" charset="0"/>
              </a:defRPr>
            </a:lvl1pPr>
            <a:lvl2pPr marL="478862" indent="0">
              <a:buNone/>
              <a:defRPr sz="1300"/>
            </a:lvl2pPr>
            <a:lvl3pPr marL="957724" indent="0">
              <a:buNone/>
              <a:defRPr sz="1000"/>
            </a:lvl3pPr>
            <a:lvl4pPr marL="1436587" indent="0">
              <a:buNone/>
              <a:defRPr sz="900"/>
            </a:lvl4pPr>
            <a:lvl5pPr marL="1915450" indent="0">
              <a:buNone/>
              <a:defRPr sz="900"/>
            </a:lvl5pPr>
            <a:lvl6pPr marL="2394312" indent="0">
              <a:buNone/>
              <a:defRPr sz="900"/>
            </a:lvl6pPr>
            <a:lvl7pPr marL="2873174" indent="0">
              <a:buNone/>
              <a:defRPr sz="900"/>
            </a:lvl7pPr>
            <a:lvl8pPr marL="3352036" indent="0">
              <a:buNone/>
              <a:defRPr sz="900"/>
            </a:lvl8pPr>
            <a:lvl9pPr marL="3830898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681232-F6E9-4342-891A-42F35AEF5DE9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E92764-3BA2-4A30-8243-B9B599AA9C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14950F-9E7D-4A45-B043-46C737254464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0C2D48-1AE8-4A5B-8DEC-BEED6CDB06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6" descr="LOGO_PDUI_jpg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9750" y="6189663"/>
            <a:ext cx="180022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125" y="5080000"/>
            <a:ext cx="255587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jfilho\Desktop\CDRMS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700338" y="6362700"/>
            <a:ext cx="14398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 descr="C:\Users\jfilho\Desktop\logo.png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427538" y="6316663"/>
            <a:ext cx="86518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ector reto 10"/>
          <p:cNvCxnSpPr/>
          <p:nvPr userDrawn="1"/>
        </p:nvCxnSpPr>
        <p:spPr>
          <a:xfrm flipH="1">
            <a:off x="360363" y="6165850"/>
            <a:ext cx="57959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0"/>
            <a:ext cx="25082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5pPr>
      <a:lvl6pPr marL="478862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57724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436587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91545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7188" indent="-357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6288" indent="-298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5388" indent="-238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4813" indent="-238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238" indent="-238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743" indent="-239431" algn="l" defTabSz="9577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606" indent="-239431" algn="l" defTabSz="9577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468" indent="-239431" algn="l" defTabSz="9577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330" indent="-239431" algn="l" defTabSz="9577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62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724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587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450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312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174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036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0898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jfilho\Desktop\Logo PDUI 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6336704" cy="3240360"/>
          </a:xfrm>
          <a:prstGeom prst="rect">
            <a:avLst/>
          </a:prstGeom>
          <a:noFill/>
        </p:spPr>
      </p:pic>
      <p:pic>
        <p:nvPicPr>
          <p:cNvPr id="16" name="Picture 4" descr="C:\Users\jfilho\Desktop\CDR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869160"/>
            <a:ext cx="2160240" cy="458911"/>
          </a:xfrm>
          <a:prstGeom prst="rect">
            <a:avLst/>
          </a:prstGeom>
          <a:noFill/>
        </p:spPr>
      </p:pic>
      <p:cxnSp>
        <p:nvCxnSpPr>
          <p:cNvPr id="17" name="Conector reto 16"/>
          <p:cNvCxnSpPr/>
          <p:nvPr/>
        </p:nvCxnSpPr>
        <p:spPr>
          <a:xfrm flipH="1">
            <a:off x="2195736" y="4106838"/>
            <a:ext cx="47525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0" y="5517232"/>
            <a:ext cx="914400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LOGO EMPLASA 2016 PNG TRANS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4581128"/>
            <a:ext cx="4530305" cy="108012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771800" y="3861048"/>
            <a:ext cx="3827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+mn-lt"/>
              </a:rPr>
              <a:t>GT </a:t>
            </a:r>
            <a:r>
              <a:rPr lang="pt-BR" sz="1600" b="1" dirty="0" smtClean="0">
                <a:latin typeface="+mn-lt"/>
              </a:rPr>
              <a:t>Gestão de Riscos </a:t>
            </a:r>
            <a:r>
              <a:rPr lang="pt-BR" sz="1600" dirty="0" smtClean="0">
                <a:latin typeface="+mn-lt"/>
              </a:rPr>
              <a:t>– </a:t>
            </a:r>
            <a:r>
              <a:rPr lang="pt-BR" sz="1600" dirty="0" smtClean="0">
                <a:latin typeface="+mn-lt"/>
              </a:rPr>
              <a:t>P</a:t>
            </a:r>
            <a:r>
              <a:rPr lang="pt-BR" sz="1600" dirty="0" smtClean="0">
                <a:latin typeface="+mn-lt"/>
              </a:rPr>
              <a:t>rocesso de trabalho</a:t>
            </a:r>
          </a:p>
          <a:p>
            <a:pPr algn="r"/>
            <a:r>
              <a:rPr lang="pt-BR" sz="1600" dirty="0" smtClean="0">
                <a:latin typeface="+mn-lt"/>
              </a:rPr>
              <a:t>21/08/2018</a:t>
            </a:r>
            <a:endParaRPr lang="pt-BR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95536" y="982067"/>
            <a:ext cx="8229600" cy="417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algn="just">
              <a:spcBef>
                <a:spcPct val="0"/>
              </a:spcBef>
              <a:buNone/>
            </a:pPr>
            <a:r>
              <a:rPr lang="pt-BR" sz="1800" u="sng" dirty="0" smtClean="0">
                <a:latin typeface="Calibri" pitchFamily="34" charset="0"/>
              </a:rPr>
              <a:t>Organização dos mapeamentos para representar as áreas sujeitas a controle</a:t>
            </a:r>
          </a:p>
          <a:p>
            <a:pPr lvl="1" algn="just">
              <a:spcBef>
                <a:spcPct val="0"/>
              </a:spcBef>
              <a:buNone/>
            </a:pPr>
            <a:r>
              <a:rPr lang="pt-BR" sz="1800" u="sng" dirty="0" smtClean="0">
                <a:latin typeface="Calibri" pitchFamily="34" charset="0"/>
              </a:rPr>
              <a:t>especial pelo risco de desastres naturais (exigência Estatuto da Metrópole)</a:t>
            </a:r>
          </a:p>
          <a:p>
            <a:pPr lvl="1" algn="just">
              <a:spcBef>
                <a:spcPct val="0"/>
              </a:spcBef>
              <a:buNone/>
            </a:pPr>
            <a:endParaRPr lang="pt-BR" sz="1800" dirty="0" smtClean="0">
              <a:latin typeface="Calibri" pitchFamily="34" charset="0"/>
            </a:endParaRPr>
          </a:p>
          <a:p>
            <a:pPr marL="777600" lvl="1" algn="just">
              <a:spcBef>
                <a:spcPct val="0"/>
              </a:spcBef>
              <a:buNone/>
            </a:pPr>
            <a:r>
              <a:rPr lang="pt-BR" sz="1800" b="1" dirty="0" smtClean="0">
                <a:latin typeface="Calibri" pitchFamily="34" charset="0"/>
              </a:rPr>
              <a:t>Sistema de Informações Metropolitanas – SIM</a:t>
            </a:r>
          </a:p>
          <a:p>
            <a:pPr marL="0" lvl="1" algn="just">
              <a:spcBef>
                <a:spcPct val="0"/>
              </a:spcBef>
              <a:buNone/>
            </a:pPr>
            <a:endParaRPr lang="pt-BR" sz="1800" dirty="0" smtClean="0">
              <a:latin typeface="Calibri" pitchFamily="34" charset="0"/>
            </a:endParaRPr>
          </a:p>
          <a:p>
            <a:pPr lvl="1" algn="just">
              <a:spcBef>
                <a:spcPct val="0"/>
              </a:spcBef>
              <a:buNone/>
            </a:pPr>
            <a:r>
              <a:rPr lang="pt-BR" sz="1800" dirty="0" smtClean="0">
                <a:latin typeface="Calibri" pitchFamily="34" charset="0"/>
              </a:rPr>
              <a:t>Os documentos cartográficos e a sua disponibilização no SIM estão sendo</a:t>
            </a:r>
          </a:p>
          <a:p>
            <a:pPr lvl="1" algn="just">
              <a:spcBef>
                <a:spcPct val="0"/>
              </a:spcBef>
              <a:buNone/>
            </a:pPr>
            <a:r>
              <a:rPr lang="pt-BR" sz="1800" dirty="0" smtClean="0">
                <a:latin typeface="Calibri" pitchFamily="34" charset="0"/>
              </a:rPr>
              <a:t>revisados e constantemente discutidos pelo GT e CTM GRAU.</a:t>
            </a:r>
          </a:p>
          <a:p>
            <a:pPr lvl="1" algn="just">
              <a:spcBef>
                <a:spcPct val="0"/>
              </a:spcBef>
              <a:buNone/>
            </a:pPr>
            <a:endParaRPr lang="pt-BR" sz="1800" dirty="0" smtClean="0">
              <a:latin typeface="Calibri" pitchFamily="34" charset="0"/>
            </a:endParaRPr>
          </a:p>
          <a:p>
            <a:pPr marL="777600" lvl="1" algn="just">
              <a:spcBef>
                <a:spcPct val="0"/>
              </a:spcBef>
              <a:buNone/>
            </a:pPr>
            <a:r>
              <a:rPr lang="pt-BR" sz="1800" dirty="0" smtClean="0">
                <a:latin typeface="Calibri" pitchFamily="34" charset="0"/>
              </a:rPr>
              <a:t>A </a:t>
            </a:r>
            <a:r>
              <a:rPr lang="pt-BR" sz="1800" b="1" dirty="0" smtClean="0">
                <a:latin typeface="Calibri" pitchFamily="34" charset="0"/>
              </a:rPr>
              <a:t>continuidade</a:t>
            </a:r>
            <a:r>
              <a:rPr lang="pt-BR" sz="1800" dirty="0" smtClean="0">
                <a:latin typeface="Calibri" pitchFamily="34" charset="0"/>
              </a:rPr>
              <a:t> dos trabalhos da Câmara após a aprovação do Projeto de Lei do</a:t>
            </a:r>
          </a:p>
          <a:p>
            <a:pPr marL="777600" lvl="1" algn="just">
              <a:spcBef>
                <a:spcPct val="0"/>
              </a:spcBef>
              <a:buNone/>
            </a:pPr>
            <a:r>
              <a:rPr lang="pt-BR" sz="1800" dirty="0" smtClean="0">
                <a:latin typeface="Calibri" pitchFamily="34" charset="0"/>
              </a:rPr>
              <a:t>PDUI é fundamental para garantir o </a:t>
            </a:r>
            <a:r>
              <a:rPr lang="pt-BR" sz="1800" b="1" dirty="0" smtClean="0">
                <a:latin typeface="Calibri" pitchFamily="34" charset="0"/>
              </a:rPr>
              <a:t>acompanhamento</a:t>
            </a:r>
            <a:r>
              <a:rPr lang="pt-BR" sz="1800" dirty="0" smtClean="0">
                <a:latin typeface="Calibri" pitchFamily="34" charset="0"/>
              </a:rPr>
              <a:t> das suas diretrizes e dos</a:t>
            </a:r>
          </a:p>
          <a:p>
            <a:pPr marL="777600" lvl="1" algn="just">
              <a:spcBef>
                <a:spcPct val="0"/>
              </a:spcBef>
              <a:buNone/>
            </a:pPr>
            <a:r>
              <a:rPr lang="pt-BR" sz="1800" dirty="0" smtClean="0">
                <a:latin typeface="Calibri" pitchFamily="34" charset="0"/>
              </a:rPr>
              <a:t>instrumentos de planejamento propostos, de forma integrada com as demais</a:t>
            </a:r>
          </a:p>
          <a:p>
            <a:pPr marL="777600" lvl="1" algn="just">
              <a:spcBef>
                <a:spcPct val="0"/>
              </a:spcBef>
              <a:buNone/>
            </a:pPr>
            <a:r>
              <a:rPr lang="pt-BR" sz="1800" dirty="0" smtClean="0">
                <a:latin typeface="Calibri" pitchFamily="34" charset="0"/>
              </a:rPr>
              <a:t>estratégias de ação.  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764704"/>
            <a:ext cx="844559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30723" name="CaixaDeTexto 4"/>
          <p:cNvSpPr txBox="1">
            <a:spLocks noChangeArrowheads="1"/>
          </p:cNvSpPr>
          <p:nvPr/>
        </p:nvSpPr>
        <p:spPr bwMode="auto">
          <a:xfrm>
            <a:off x="221839" y="528935"/>
            <a:ext cx="88146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dirty="0" smtClean="0">
                <a:latin typeface="Calibri" pitchFamily="34" charset="0"/>
              </a:rPr>
              <a:t>Mapa do Ambiente SIM – CTM GRAU: Suscetibilidade </a:t>
            </a:r>
            <a:r>
              <a:rPr lang="pt-BR" sz="1400" dirty="0">
                <a:latin typeface="Calibri" pitchFamily="34" charset="0"/>
              </a:rPr>
              <a:t>a movimentos gravitacionais de massa e inundações – IPT/CPRM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32771" name="CaixaDeTexto 4"/>
          <p:cNvSpPr txBox="1">
            <a:spLocks noChangeArrowheads="1"/>
          </p:cNvSpPr>
          <p:nvPr/>
        </p:nvSpPr>
        <p:spPr bwMode="auto">
          <a:xfrm>
            <a:off x="250825" y="476672"/>
            <a:ext cx="68989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dirty="0" smtClean="0">
                <a:latin typeface="Calibri" pitchFamily="34" charset="0"/>
              </a:rPr>
              <a:t>Mapa do Ambiente SIM – CTM GRAU: Cartas </a:t>
            </a:r>
            <a:r>
              <a:rPr lang="pt-BR" sz="1400" dirty="0">
                <a:latin typeface="Calibri" pitchFamily="34" charset="0"/>
              </a:rPr>
              <a:t>Geotécnicas de Aptidão à Urbanização - UFABC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764704"/>
            <a:ext cx="84455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764704"/>
            <a:ext cx="845978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CaixaDeTexto 4"/>
          <p:cNvSpPr txBox="1">
            <a:spLocks noChangeArrowheads="1"/>
          </p:cNvSpPr>
          <p:nvPr/>
        </p:nvSpPr>
        <p:spPr bwMode="auto">
          <a:xfrm>
            <a:off x="250825" y="476672"/>
            <a:ext cx="56425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dirty="0" smtClean="0">
                <a:latin typeface="Calibri" pitchFamily="34" charset="0"/>
              </a:rPr>
              <a:t>Mapa do Ambiente SIM – CTM GRAU: Áreas </a:t>
            </a:r>
            <a:r>
              <a:rPr lang="pt-BR" sz="1400" dirty="0">
                <a:latin typeface="Calibri" pitchFamily="34" charset="0"/>
              </a:rPr>
              <a:t>de inundação </a:t>
            </a:r>
            <a:r>
              <a:rPr lang="pt-BR" sz="1400" dirty="0" smtClean="0">
                <a:latin typeface="Calibri" pitchFamily="34" charset="0"/>
              </a:rPr>
              <a:t>– PDMAT - DAEE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36867" name="CaixaDeTexto 4"/>
          <p:cNvSpPr txBox="1">
            <a:spLocks noChangeArrowheads="1"/>
          </p:cNvSpPr>
          <p:nvPr/>
        </p:nvSpPr>
        <p:spPr bwMode="auto">
          <a:xfrm>
            <a:off x="255588" y="467380"/>
            <a:ext cx="8564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+mn-lt"/>
              </a:rPr>
              <a:t>Mapa do Ambiente SIM – CTM GRAU: </a:t>
            </a:r>
            <a:r>
              <a:rPr lang="pt-BR" sz="1400" dirty="0" smtClean="0">
                <a:latin typeface="+mn-lt"/>
              </a:rPr>
              <a:t>Vulnerabilidade </a:t>
            </a:r>
            <a:r>
              <a:rPr lang="pt-BR" sz="1400" dirty="0" smtClean="0">
                <a:latin typeface="+mn-lt"/>
              </a:rPr>
              <a:t>de áreas urbanas ou edificadas à eventos geodinâmicos </a:t>
            </a:r>
            <a:endParaRPr lang="pt-BR" sz="1400" dirty="0" smtClean="0">
              <a:latin typeface="+mn-lt"/>
            </a:endParaRPr>
          </a:p>
          <a:p>
            <a:r>
              <a:rPr lang="pt-BR" sz="1400" dirty="0" smtClean="0">
                <a:latin typeface="+mn-lt"/>
              </a:rPr>
              <a:t>da </a:t>
            </a:r>
            <a:r>
              <a:rPr lang="pt-BR" sz="1400" dirty="0" smtClean="0">
                <a:latin typeface="+mn-lt"/>
              </a:rPr>
              <a:t>RMSP</a:t>
            </a:r>
            <a:r>
              <a:rPr lang="pt-BR" sz="1400" dirty="0" smtClean="0">
                <a:latin typeface="+mn-lt"/>
              </a:rPr>
              <a:t>– Instituto Geológico</a:t>
            </a:r>
            <a:endParaRPr lang="pt-BR" sz="1400" dirty="0">
              <a:latin typeface="+mn-lt"/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7"/>
            <a:ext cx="842486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765274"/>
            <a:ext cx="85042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CaixaDeTexto 4"/>
          <p:cNvSpPr txBox="1">
            <a:spLocks noChangeArrowheads="1"/>
          </p:cNvSpPr>
          <p:nvPr/>
        </p:nvSpPr>
        <p:spPr bwMode="auto">
          <a:xfrm>
            <a:off x="255588" y="476672"/>
            <a:ext cx="73034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dirty="0" smtClean="0">
                <a:latin typeface="Calibri" pitchFamily="34" charset="0"/>
              </a:rPr>
              <a:t>Mapa do Ambiente SIM – CTM GRAU: Risco </a:t>
            </a:r>
            <a:r>
              <a:rPr lang="pt-BR" sz="1400" dirty="0">
                <a:latin typeface="Calibri" pitchFamily="34" charset="0"/>
              </a:rPr>
              <a:t>de inundação e escorregamento  - </a:t>
            </a:r>
            <a:r>
              <a:rPr lang="pt-BR" sz="1400" dirty="0" smtClean="0">
                <a:latin typeface="Calibri" pitchFamily="34" charset="0"/>
              </a:rPr>
              <a:t>Instituto Geológico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dirty="0" smtClean="0">
              <a:latin typeface="Calibri" pitchFamily="34" charset="0"/>
            </a:endParaRPr>
          </a:p>
          <a:p>
            <a:pPr lvl="1"/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b="1" dirty="0" smtClean="0">
              <a:latin typeface="Calibri" pitchFamily="34" charset="0"/>
            </a:endParaRPr>
          </a:p>
          <a:p>
            <a:pPr lvl="1"/>
            <a:endParaRPr lang="pt-BR" sz="2000" b="1" dirty="0" smtClean="0">
              <a:latin typeface="Calibri" pitchFamily="34" charset="0"/>
            </a:endParaRPr>
          </a:p>
        </p:txBody>
      </p:sp>
      <p:sp>
        <p:nvSpPr>
          <p:cNvPr id="40963" name="CaixaDeTexto 4"/>
          <p:cNvSpPr txBox="1">
            <a:spLocks noChangeArrowheads="1"/>
          </p:cNvSpPr>
          <p:nvPr/>
        </p:nvSpPr>
        <p:spPr bwMode="auto">
          <a:xfrm>
            <a:off x="255588" y="476672"/>
            <a:ext cx="76891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dirty="0" smtClean="0">
                <a:latin typeface="Calibri" pitchFamily="34" charset="0"/>
              </a:rPr>
              <a:t>Mapa do Ambiente SIM – CTM GRAU: Cadastro </a:t>
            </a:r>
            <a:r>
              <a:rPr lang="pt-BR" sz="1400" dirty="0">
                <a:latin typeface="Calibri" pitchFamily="34" charset="0"/>
              </a:rPr>
              <a:t>de Eventos Geodinâmicos </a:t>
            </a:r>
            <a:r>
              <a:rPr lang="pt-BR" sz="1400" dirty="0" smtClean="0">
                <a:latin typeface="Calibri" pitchFamily="34" charset="0"/>
              </a:rPr>
              <a:t>– Instituto Geológico e PMSP</a:t>
            </a:r>
            <a:endParaRPr lang="pt-BR" sz="1400" dirty="0">
              <a:latin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8594877" cy="41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43011" name="CaixaDeTexto 4"/>
          <p:cNvSpPr txBox="1">
            <a:spLocks noChangeArrowheads="1"/>
          </p:cNvSpPr>
          <p:nvPr/>
        </p:nvSpPr>
        <p:spPr bwMode="auto">
          <a:xfrm>
            <a:off x="255588" y="476672"/>
            <a:ext cx="71816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dirty="0" smtClean="0">
                <a:latin typeface="Calibri" pitchFamily="34" charset="0"/>
              </a:rPr>
              <a:t>Mapa do Ambiente SIM – CTM GRAU: </a:t>
            </a:r>
            <a:r>
              <a:rPr lang="pt-BR" sz="1400" dirty="0" err="1" smtClean="0">
                <a:latin typeface="Calibri" pitchFamily="34" charset="0"/>
              </a:rPr>
              <a:t>Setorização</a:t>
            </a:r>
            <a:r>
              <a:rPr lang="pt-BR" sz="1400" dirty="0" smtClean="0">
                <a:latin typeface="Calibri" pitchFamily="34" charset="0"/>
              </a:rPr>
              <a:t> </a:t>
            </a:r>
            <a:r>
              <a:rPr lang="pt-BR" sz="1400" dirty="0">
                <a:latin typeface="Calibri" pitchFamily="34" charset="0"/>
              </a:rPr>
              <a:t>de </a:t>
            </a:r>
            <a:r>
              <a:rPr lang="pt-BR" sz="1400" dirty="0" smtClean="0">
                <a:latin typeface="Calibri" pitchFamily="34" charset="0"/>
              </a:rPr>
              <a:t>Riscos (IG, IPT, CPRM, </a:t>
            </a:r>
            <a:r>
              <a:rPr lang="pt-BR" sz="1400" dirty="0" err="1" smtClean="0">
                <a:latin typeface="Calibri" pitchFamily="34" charset="0"/>
              </a:rPr>
              <a:t>Unesp</a:t>
            </a:r>
            <a:r>
              <a:rPr lang="pt-BR" sz="1400" dirty="0" smtClean="0">
                <a:latin typeface="Calibri" pitchFamily="34" charset="0"/>
              </a:rPr>
              <a:t>, entre outros)</a:t>
            </a:r>
            <a:r>
              <a:rPr lang="pt-BR" sz="1400" dirty="0" smtClean="0">
                <a:latin typeface="Calibri" pitchFamily="34" charset="0"/>
              </a:rPr>
              <a:t> </a:t>
            </a:r>
            <a:endParaRPr lang="pt-BR" sz="1400" dirty="0">
              <a:latin typeface="Calibri" pitchFamily="34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764704"/>
            <a:ext cx="838835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None/>
              <a:defRPr/>
            </a:pPr>
            <a:r>
              <a:rPr lang="pt-BR" sz="1800" b="1" dirty="0" smtClean="0">
                <a:latin typeface="+mn-lt"/>
              </a:rPr>
              <a:t>Perspectivas</a:t>
            </a:r>
          </a:p>
          <a:p>
            <a:pPr marL="457200" indent="-457200">
              <a:buNone/>
              <a:defRPr/>
            </a:pPr>
            <a:endParaRPr lang="pt-BR" sz="1800" b="1" dirty="0" smtClean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pt-BR" sz="1800" b="1" dirty="0" smtClean="0">
                <a:latin typeface="+mn-lt"/>
              </a:rPr>
              <a:t>Prosseguimento dos trabalhos após a aprovação do PDUI-RMSP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endParaRPr lang="pt-BR" sz="1800" b="1" dirty="0" smtClean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pt-BR" sz="1800" b="1" dirty="0" smtClean="0">
                <a:latin typeface="+mn-lt"/>
              </a:rPr>
              <a:t>Colaboração na elaboração do </a:t>
            </a:r>
            <a:r>
              <a:rPr lang="pt-BR" sz="1800" b="1" dirty="0" smtClean="0">
                <a:latin typeface="+mn-lt"/>
              </a:rPr>
              <a:t>Projeto de Lei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endParaRPr lang="pt-BR" sz="1800" dirty="0" smtClean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pt-BR" sz="1800" b="1" dirty="0" smtClean="0">
                <a:latin typeface="+mn-lt"/>
              </a:rPr>
              <a:t>Aprimorar e disponibilizar o </a:t>
            </a:r>
            <a:r>
              <a:rPr lang="pt-BR" sz="1800" b="1" dirty="0" smtClean="0">
                <a:latin typeface="+mn-lt"/>
              </a:rPr>
              <a:t>acesso à informação </a:t>
            </a:r>
            <a:r>
              <a:rPr lang="pt-BR" sz="1800" b="1" dirty="0" smtClean="0">
                <a:latin typeface="+mn-lt"/>
              </a:rPr>
              <a:t>- SIM</a:t>
            </a:r>
            <a:endParaRPr lang="pt-BR" sz="1800" dirty="0" smtClean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pt-BR" sz="1800" dirty="0" smtClean="0">
              <a:latin typeface="+mn-lt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pt-BR" sz="1800" b="1" dirty="0" smtClean="0">
                <a:latin typeface="+mn-lt"/>
              </a:rPr>
              <a:t>Articulação com as demais estratégias PDUI-RMSP</a:t>
            </a:r>
          </a:p>
          <a:p>
            <a:pPr marL="457200" indent="-457200">
              <a:buNone/>
              <a:defRPr/>
            </a:pPr>
            <a:r>
              <a:rPr lang="pt-BR" sz="1800" dirty="0" smtClean="0">
                <a:latin typeface="+mn-lt"/>
              </a:rPr>
              <a:t>	 </a:t>
            </a:r>
            <a:r>
              <a:rPr lang="pt-BR" sz="1800" dirty="0" smtClean="0">
                <a:latin typeface="+mn-lt"/>
              </a:rPr>
              <a:t>Centralidades | </a:t>
            </a:r>
            <a:r>
              <a:rPr lang="pt-BR" sz="1800" dirty="0" smtClean="0">
                <a:latin typeface="+mn-lt"/>
              </a:rPr>
              <a:t>sistema de áreas verdes e áreas protegidas| </a:t>
            </a:r>
            <a:r>
              <a:rPr lang="pt-BR" sz="1800" dirty="0" smtClean="0">
                <a:latin typeface="+mn-lt"/>
              </a:rPr>
              <a:t>precariedade</a:t>
            </a:r>
            <a:endParaRPr lang="pt-BR" sz="1800" b="1" dirty="0">
              <a:latin typeface="+mn-lt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11360" y="620688"/>
            <a:ext cx="9129192" cy="453650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>
              <a:buNone/>
            </a:pPr>
            <a:r>
              <a:rPr lang="pt-BR" sz="1800" b="1" dirty="0" smtClean="0">
                <a:latin typeface="Calibri" pitchFamily="34" charset="0"/>
              </a:rPr>
              <a:t>Composição do Grupo de </a:t>
            </a:r>
            <a:r>
              <a:rPr lang="pt-BR" sz="1800" b="1" dirty="0" smtClean="0">
                <a:latin typeface="Calibri" pitchFamily="34" charset="0"/>
              </a:rPr>
              <a:t>Trabalho Gestão de Riscos:</a:t>
            </a:r>
            <a:endParaRPr lang="pt-BR" sz="1800" b="1" dirty="0" smtClean="0">
              <a:latin typeface="Calibri" pitchFamily="34" charset="0"/>
            </a:endParaRPr>
          </a:p>
          <a:p>
            <a:pPr lvl="1" indent="0">
              <a:buNone/>
            </a:pPr>
            <a:endParaRPr lang="pt-BR" sz="1800" dirty="0" smtClean="0">
              <a:latin typeface="Calibri" pitchFamily="34" charset="0"/>
            </a:endParaRPr>
          </a:p>
          <a:p>
            <a:pPr marL="468000" lvl="1" indent="0">
              <a:buFont typeface="Wingdings" pitchFamily="2" charset="2"/>
              <a:buChar char="§"/>
            </a:pPr>
            <a:r>
              <a:rPr lang="pt-BR" sz="1800" dirty="0" smtClean="0">
                <a:latin typeface="Calibri" pitchFamily="34" charset="0"/>
              </a:rPr>
              <a:t> Participantes </a:t>
            </a:r>
            <a:r>
              <a:rPr lang="pt-BR" sz="1800" dirty="0" smtClean="0">
                <a:latin typeface="Calibri" pitchFamily="34" charset="0"/>
              </a:rPr>
              <a:t>do GT de Instrumentos de Gestão e Implementação do Plano </a:t>
            </a:r>
            <a:endParaRPr lang="pt-BR" sz="1800" dirty="0" smtClean="0">
              <a:latin typeface="Calibri" pitchFamily="34" charset="0"/>
            </a:endParaRPr>
          </a:p>
          <a:p>
            <a:pPr marL="468000" lvl="1" indent="0">
              <a:buNone/>
            </a:pPr>
            <a:r>
              <a:rPr lang="pt-BR" sz="1800" dirty="0" smtClean="0">
                <a:latin typeface="Calibri" pitchFamily="34" charset="0"/>
              </a:rPr>
              <a:t>(novembro/2017)</a:t>
            </a:r>
            <a:endParaRPr lang="pt-BR" sz="1800" dirty="0" smtClean="0">
              <a:latin typeface="Calibri" pitchFamily="34" charset="0"/>
            </a:endParaRPr>
          </a:p>
          <a:p>
            <a:pPr marL="468000" lvl="1" indent="0">
              <a:buNone/>
            </a:pPr>
            <a:r>
              <a:rPr lang="pt-BR" sz="1800" b="1" dirty="0" smtClean="0">
                <a:latin typeface="Calibri" pitchFamily="34" charset="0"/>
              </a:rPr>
              <a:t>   +</a:t>
            </a:r>
            <a:r>
              <a:rPr lang="pt-BR" sz="1800" dirty="0" smtClean="0">
                <a:latin typeface="Calibri" pitchFamily="34" charset="0"/>
              </a:rPr>
              <a:t> </a:t>
            </a:r>
            <a:endParaRPr lang="pt-BR" sz="1800" dirty="0" smtClean="0">
              <a:latin typeface="Calibri" pitchFamily="34" charset="0"/>
            </a:endParaRPr>
          </a:p>
          <a:p>
            <a:pPr marL="468000" lvl="1" indent="0">
              <a:buFont typeface="Wingdings" pitchFamily="2" charset="2"/>
              <a:buChar char="§"/>
            </a:pPr>
            <a:r>
              <a:rPr lang="pt-BR" sz="1800" dirty="0" smtClean="0">
                <a:latin typeface="Calibri" pitchFamily="34" charset="0"/>
              </a:rPr>
              <a:t> Câmara </a:t>
            </a:r>
            <a:r>
              <a:rPr lang="pt-BR" sz="1800" dirty="0" smtClean="0">
                <a:latin typeface="Calibri" pitchFamily="34" charset="0"/>
              </a:rPr>
              <a:t>Temática Metropolitana para a Gestão de Riscos Ambientais Urbanos </a:t>
            </a:r>
          </a:p>
          <a:p>
            <a:pPr marL="468000" lvl="1" indent="0">
              <a:buNone/>
            </a:pPr>
            <a:r>
              <a:rPr lang="pt-BR" sz="1800" dirty="0" smtClean="0">
                <a:latin typeface="Calibri" pitchFamily="34" charset="0"/>
              </a:rPr>
              <a:t>(CTM GRAU)</a:t>
            </a:r>
          </a:p>
          <a:p>
            <a:pPr lvl="1">
              <a:buNone/>
            </a:pPr>
            <a:endParaRPr lang="pt-BR" sz="1800" dirty="0" smtClean="0">
              <a:latin typeface="Calibri" pitchFamily="34" charset="0"/>
            </a:endParaRPr>
          </a:p>
          <a:p>
            <a:pPr lvl="1">
              <a:buNone/>
            </a:pPr>
            <a:r>
              <a:rPr lang="pt-BR" sz="1800" b="1" dirty="0" smtClean="0">
                <a:latin typeface="Calibri" pitchFamily="34" charset="0"/>
              </a:rPr>
              <a:t>Reuniões: </a:t>
            </a:r>
          </a:p>
          <a:p>
            <a:pPr lvl="1">
              <a:buNone/>
            </a:pPr>
            <a:endParaRPr lang="pt-BR" sz="1800" b="1" dirty="0" smtClean="0">
              <a:latin typeface="Calibri" pitchFamily="34" charset="0"/>
            </a:endParaRPr>
          </a:p>
          <a:p>
            <a:pPr lvl="1">
              <a:buNone/>
            </a:pPr>
            <a:r>
              <a:rPr lang="pt-BR" sz="1800" dirty="0" smtClean="0">
                <a:latin typeface="Calibri" pitchFamily="34" charset="0"/>
              </a:rPr>
              <a:t>Reuniões do Grupo de Trabalho e Reuniões Ordinárias da CTM GRAU</a:t>
            </a:r>
          </a:p>
          <a:p>
            <a:pPr lvl="1">
              <a:buNone/>
            </a:pPr>
            <a:r>
              <a:rPr lang="pt-BR" sz="1800" dirty="0" smtClean="0">
                <a:latin typeface="Calibri" pitchFamily="34" charset="0"/>
              </a:rPr>
              <a:t>Atas disponíveis na Plataforma PDUI RMSP e no site da </a:t>
            </a:r>
            <a:r>
              <a:rPr lang="pt-BR" sz="1800" dirty="0" err="1" smtClean="0">
                <a:latin typeface="Calibri" pitchFamily="34" charset="0"/>
              </a:rPr>
              <a:t>Emplasa</a:t>
            </a:r>
            <a:endParaRPr lang="pt-BR" sz="1800" dirty="0" smtClean="0">
              <a:latin typeface="Calibri" pitchFamily="34" charset="0"/>
            </a:endParaRPr>
          </a:p>
          <a:p>
            <a:pPr lvl="1">
              <a:buNone/>
            </a:pPr>
            <a:endParaRPr lang="pt-BR" sz="2000" b="1" dirty="0" smtClean="0">
              <a:latin typeface="Calibri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6633" r="27242" b="3989"/>
          <a:stretch>
            <a:fillRect/>
          </a:stretch>
        </p:blipFill>
        <p:spPr bwMode="auto">
          <a:xfrm>
            <a:off x="251520" y="836712"/>
            <a:ext cx="4304508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3253" t="5334" r="30992" b="9323"/>
          <a:stretch>
            <a:fillRect/>
          </a:stretch>
        </p:blipFill>
        <p:spPr bwMode="auto">
          <a:xfrm>
            <a:off x="4644008" y="836712"/>
            <a:ext cx="43924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-251958" y="600943"/>
            <a:ext cx="4247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pt-BR" sz="1400" b="1" dirty="0" smtClean="0">
                <a:latin typeface="Calibri" pitchFamily="34" charset="0"/>
              </a:rPr>
              <a:t>https://www.emplasa.sp.gov.br/RMSP/Camaras</a:t>
            </a:r>
            <a:endParaRPr lang="pt-BR" sz="1400" b="1" dirty="0" smtClean="0">
              <a:latin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047794" y="600943"/>
            <a:ext cx="31885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pt-BR" sz="1400" b="1" dirty="0" smtClean="0">
                <a:latin typeface="Calibri" pitchFamily="34" charset="0"/>
              </a:rPr>
              <a:t>https://www.pdui.sp.gov.br/rmsp</a:t>
            </a:r>
            <a:endParaRPr lang="pt-BR" sz="1400" b="1" dirty="0" smtClean="0">
              <a:latin typeface="Calibri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250825" y="116632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PDUI RMSP - Grupo de Trabalho </a:t>
            </a: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Gestão de Riscos </a:t>
            </a: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– Processo e Resultados</a:t>
            </a: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950912" y="981744"/>
            <a:ext cx="7509520" cy="45354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0" lvl="1">
              <a:buFont typeface="Arial" charset="0"/>
              <a:buNone/>
              <a:defRPr/>
            </a:pPr>
            <a:r>
              <a:rPr lang="pt-BR" sz="1800" b="1" dirty="0" smtClean="0"/>
              <a:t>Câmara Temática Metropolitana para a Gestão de Riscos Ambientais Urbanos – CTM GRAU</a:t>
            </a:r>
          </a:p>
          <a:p>
            <a:pPr lvl="1">
              <a:buFont typeface="Arial" charset="0"/>
              <a:buNone/>
              <a:defRPr/>
            </a:pPr>
            <a:endParaRPr lang="pt-BR" sz="1800" b="1" dirty="0" smtClean="0"/>
          </a:p>
          <a:p>
            <a:pPr marL="0" algn="just">
              <a:lnSpc>
                <a:spcPct val="80000"/>
              </a:lnSpc>
              <a:spcAft>
                <a:spcPts val="600"/>
              </a:spcAft>
              <a:buNone/>
              <a:defRPr/>
            </a:pPr>
            <a:r>
              <a:rPr lang="pt-BR" sz="1800" b="1" dirty="0" smtClean="0"/>
              <a:t>Objetivo: </a:t>
            </a:r>
            <a:r>
              <a:rPr lang="pt-BR" sz="1800" dirty="0" smtClean="0"/>
              <a:t>Fomentar e fortalecer a adoção dos princípios da Gestão de Riscos Ambientais Urbanos pela gestão municipal de forma integrada e sistêmica em consonância com a Política Nacional de Proteção e Defesa Civil – </a:t>
            </a:r>
            <a:r>
              <a:rPr lang="pt-BR" sz="1800" dirty="0" smtClean="0"/>
              <a:t>PNPDEC.</a:t>
            </a:r>
            <a:endParaRPr lang="pt-BR" sz="1800" dirty="0" smtClean="0"/>
          </a:p>
          <a:p>
            <a:pPr marL="357188" lvl="1" indent="-357188" algn="just">
              <a:spcBef>
                <a:spcPts val="0"/>
              </a:spcBef>
              <a:buFont typeface="Arial" charset="0"/>
              <a:buChar char="•"/>
              <a:defRPr/>
            </a:pPr>
            <a:r>
              <a:rPr lang="pt-BR" sz="1800" u="sng" dirty="0" smtClean="0"/>
              <a:t>Riscos Ambientais Urbanos</a:t>
            </a:r>
          </a:p>
          <a:p>
            <a:pPr lvl="1">
              <a:spcBef>
                <a:spcPts val="0"/>
              </a:spcBef>
              <a:buFont typeface="Arial" charset="0"/>
              <a:buNone/>
              <a:defRPr/>
            </a:pPr>
            <a:r>
              <a:rPr lang="pt-BR" sz="1800" dirty="0" smtClean="0"/>
              <a:t>Geológicos;</a:t>
            </a:r>
          </a:p>
          <a:p>
            <a:pPr lvl="1">
              <a:spcBef>
                <a:spcPts val="0"/>
              </a:spcBef>
              <a:buFont typeface="Arial" charset="0"/>
              <a:buNone/>
              <a:defRPr/>
            </a:pPr>
            <a:r>
              <a:rPr lang="pt-BR" sz="1800" dirty="0" smtClean="0"/>
              <a:t>Hidrológicos</a:t>
            </a:r>
            <a:r>
              <a:rPr lang="pt-BR" sz="1800" dirty="0" smtClean="0"/>
              <a:t>;</a:t>
            </a:r>
          </a:p>
          <a:p>
            <a:pPr lvl="1">
              <a:spcBef>
                <a:spcPts val="0"/>
              </a:spcBef>
              <a:buFont typeface="Arial" charset="0"/>
              <a:buNone/>
              <a:defRPr/>
            </a:pPr>
            <a:r>
              <a:rPr lang="pt-BR" sz="1800" dirty="0" smtClean="0"/>
              <a:t>Climatológicos;</a:t>
            </a:r>
            <a:endParaRPr lang="pt-BR" sz="1800" dirty="0" smtClean="0"/>
          </a:p>
          <a:p>
            <a:pPr lvl="1">
              <a:spcBef>
                <a:spcPts val="0"/>
              </a:spcBef>
              <a:buFont typeface="Arial" charset="0"/>
              <a:buNone/>
              <a:defRPr/>
            </a:pPr>
            <a:r>
              <a:rPr lang="pt-BR" sz="1800" dirty="0" smtClean="0"/>
              <a:t>Tecnológicos.</a:t>
            </a:r>
          </a:p>
          <a:p>
            <a:pPr lvl="1">
              <a:spcBef>
                <a:spcPts val="0"/>
              </a:spcBef>
              <a:buFont typeface="Arial" charset="0"/>
              <a:buNone/>
              <a:defRPr/>
            </a:pPr>
            <a:endParaRPr lang="pt-BR" sz="1800" dirty="0" smtClean="0"/>
          </a:p>
          <a:p>
            <a:pPr marL="0" lvl="1">
              <a:buNone/>
              <a:defRPr/>
            </a:pPr>
            <a:r>
              <a:rPr lang="pt-BR" sz="1800" b="1" dirty="0" smtClean="0"/>
              <a:t>Composição da CTM GRAU e GT Gestão de Riscos no PDUI</a:t>
            </a:r>
          </a:p>
          <a:p>
            <a:pPr marL="0" lvl="1" algn="just">
              <a:buFont typeface="Arial" charset="0"/>
              <a:buNone/>
              <a:defRPr/>
            </a:pPr>
            <a:r>
              <a:rPr lang="pt-BR" sz="1800" dirty="0" smtClean="0"/>
              <a:t>Sociedade Civil, Institutos de Pesquisa, Universidades e Representantes do Poder Público.</a:t>
            </a:r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lvl="1">
              <a:buFont typeface="Arial" charset="0"/>
              <a:buNone/>
              <a:defRPr/>
            </a:pPr>
            <a:endParaRPr lang="pt-BR" sz="2000" b="1" dirty="0" smtClean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95536" y="620688"/>
            <a:ext cx="8229600" cy="453650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lang="pt-BR" sz="2000" b="1" dirty="0" smtClean="0">
              <a:latin typeface="Calibri" pitchFamily="34" charset="0"/>
            </a:endParaRPr>
          </a:p>
          <a:p>
            <a:pPr lvl="1">
              <a:buNone/>
            </a:pPr>
            <a:r>
              <a:rPr lang="pt-BR" sz="1800" b="1" dirty="0" smtClean="0">
                <a:latin typeface="Calibri" pitchFamily="34" charset="0"/>
              </a:rPr>
              <a:t>Atividades do GT Gestão de Riscos no PDUI</a:t>
            </a:r>
          </a:p>
          <a:p>
            <a:pPr lvl="1">
              <a:buNone/>
            </a:pPr>
            <a:endParaRPr lang="pt-BR" sz="1800" b="1" dirty="0" smtClean="0">
              <a:latin typeface="Calibri" pitchFamily="34" charset="0"/>
            </a:endParaRPr>
          </a:p>
          <a:p>
            <a:pPr marL="419100" lvl="2" algn="just">
              <a:buFont typeface="Wingdings" pitchFamily="2" charset="2"/>
              <a:buChar char="§"/>
            </a:pPr>
            <a:r>
              <a:rPr lang="pt-BR" sz="1800" dirty="0" smtClean="0">
                <a:latin typeface="Calibri" pitchFamily="34" charset="0"/>
              </a:rPr>
              <a:t>Revisão do caderno preliminar de propostas e análise das contribuições relativas à gestão de riscos; </a:t>
            </a:r>
          </a:p>
          <a:p>
            <a:pPr marL="0" lvl="1" algn="just">
              <a:buFont typeface="Wingdings" pitchFamily="2" charset="2"/>
              <a:buChar char="§"/>
            </a:pPr>
            <a:endParaRPr lang="pt-BR" sz="1800" dirty="0" smtClean="0">
              <a:latin typeface="Calibri" pitchFamily="34" charset="0"/>
            </a:endParaRPr>
          </a:p>
          <a:p>
            <a:pPr marL="419100" lvl="2" algn="just">
              <a:buFont typeface="Wingdings" pitchFamily="2" charset="2"/>
              <a:buChar char="§"/>
            </a:pPr>
            <a:r>
              <a:rPr lang="pt-BR" sz="1800" dirty="0" smtClean="0">
                <a:latin typeface="Calibri" pitchFamily="34" charset="0"/>
              </a:rPr>
              <a:t>Conteúdo para Caderno de Propostas, Caderno de Sustentação e Minuta do Projeto de Lei (relativo à gestão de riscos); </a:t>
            </a:r>
            <a:endParaRPr lang="pt-BR" sz="1800" u="sng" dirty="0" smtClean="0">
              <a:latin typeface="Calibri" pitchFamily="34" charset="0"/>
            </a:endParaRPr>
          </a:p>
          <a:p>
            <a:pPr marL="0" lvl="1" algn="just">
              <a:buFont typeface="Wingdings" pitchFamily="2" charset="2"/>
              <a:buChar char="§"/>
            </a:pPr>
            <a:endParaRPr lang="pt-BR" sz="1800" dirty="0" smtClean="0">
              <a:latin typeface="Calibri" pitchFamily="34" charset="0"/>
            </a:endParaRPr>
          </a:p>
          <a:p>
            <a:pPr marL="419100" lvl="2" algn="just">
              <a:buFont typeface="Wingdings" pitchFamily="2" charset="2"/>
              <a:buChar char="§"/>
            </a:pPr>
            <a:r>
              <a:rPr lang="pt-BR" sz="1800" dirty="0" smtClean="0">
                <a:latin typeface="Calibri" pitchFamily="34" charset="0"/>
              </a:rPr>
              <a:t>Seleção de mapeamentos para representar as áreas sujeitas a controle especial pelo risco de desastres naturais (exigência Estatuto da Metrópole).</a:t>
            </a:r>
            <a:endParaRPr lang="pt-BR" sz="1800" u="sng" dirty="0" smtClean="0">
              <a:latin typeface="Calibri" pitchFamily="34" charset="0"/>
            </a:endParaRPr>
          </a:p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b="1" dirty="0" smtClean="0">
              <a:latin typeface="Calibri" pitchFamily="34" charset="0"/>
            </a:endParaRPr>
          </a:p>
          <a:p>
            <a:pPr lvl="1"/>
            <a:endParaRPr lang="pt-BR" sz="2000" b="1" dirty="0" smtClean="0">
              <a:latin typeface="Calibri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95536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buFont typeface="Arial" charset="0"/>
              <a:buNone/>
            </a:pPr>
            <a:r>
              <a:rPr lang="pt-BR" sz="1800" b="1" dirty="0" smtClean="0">
                <a:latin typeface="Calibri" pitchFamily="34" charset="0"/>
              </a:rPr>
              <a:t>Referência: Lei n° 12.608/2012 – Política Nacional de Proteção e Defesa Civil</a:t>
            </a:r>
          </a:p>
          <a:p>
            <a:endParaRPr lang="pt-BR" sz="1800" dirty="0" smtClean="0">
              <a:latin typeface="Calibri" pitchFamily="34" charset="0"/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pt-BR" sz="1800" dirty="0" smtClean="0">
                <a:latin typeface="Calibri" pitchFamily="34" charset="0"/>
              </a:rPr>
              <a:t>Art. </a:t>
            </a:r>
            <a:r>
              <a:rPr lang="pt-BR" sz="1800" dirty="0" smtClean="0">
                <a:latin typeface="Calibri" pitchFamily="34" charset="0"/>
              </a:rPr>
              <a:t>3º</a:t>
            </a:r>
            <a:r>
              <a:rPr lang="pt-BR" sz="1800" dirty="0" smtClean="0">
                <a:latin typeface="Calibri" pitchFamily="34" charset="0"/>
              </a:rPr>
              <a:t>  A PNPDEC abrange as ações de prevenção, mitigação, preparação, resposta e recuperação voltadas à proteção e defesa civil. </a:t>
            </a:r>
          </a:p>
          <a:p>
            <a:pPr algn="just">
              <a:buFont typeface="Wingdings" pitchFamily="2" charset="2"/>
              <a:buChar char="§"/>
            </a:pPr>
            <a:endParaRPr lang="pt-BR" sz="1800" dirty="0" smtClean="0">
              <a:latin typeface="Calibri" pitchFamily="34" charset="0"/>
            </a:endParaRP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>
                <a:latin typeface="Calibri" pitchFamily="34" charset="0"/>
              </a:rPr>
              <a:t>A PNPDEC deve integrar-se às políticas de ordenamento territorial, desenvolvimento urbano, saúde, meio ambiente, mudanças climáticas, gestão de recursos hídricos, geologia, infraestrutura, educação, ciência e tecnologia e às demais políticas setoriais, tendo em vista a promoção do desenvolvimento sustentável.</a:t>
            </a:r>
          </a:p>
          <a:p>
            <a:pPr lvl="1">
              <a:buFont typeface="Arial" charset="0"/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>
              <a:buFont typeface="Arial" charset="0"/>
              <a:buNone/>
            </a:pPr>
            <a:endParaRPr lang="pt-BR" sz="2000" b="1" dirty="0" smtClean="0">
              <a:latin typeface="Calibri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RMSP -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Grupo de Trabalho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Gestão de 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Riscos </a:t>
            </a: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– Processo e Resultados</a:t>
            </a:r>
            <a:endParaRPr lang="pt-B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878904" y="980728"/>
            <a:ext cx="7581528" cy="417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0" lvl="1" algn="just">
              <a:spcBef>
                <a:spcPts val="0"/>
              </a:spcBef>
              <a:buNone/>
            </a:pPr>
            <a:r>
              <a:rPr lang="pt-BR" sz="1800" u="sng" dirty="0" smtClean="0"/>
              <a:t>Revisão do caderno preliminar de propostas e análise das contribuições relativas à gestão de riscos  </a:t>
            </a:r>
          </a:p>
          <a:p>
            <a:pPr marL="0" lvl="1" algn="just">
              <a:spcBef>
                <a:spcPts val="0"/>
              </a:spcBef>
              <a:buNone/>
            </a:pPr>
            <a:endParaRPr lang="pt-BR" sz="1800" u="sng" dirty="0" smtClean="0"/>
          </a:p>
          <a:p>
            <a:r>
              <a:rPr lang="pt-BR" sz="1800" b="1" dirty="0" smtClean="0"/>
              <a:t>PE-031 </a:t>
            </a:r>
            <a:r>
              <a:rPr lang="pt-BR" sz="1800" dirty="0" smtClean="0"/>
              <a:t>– Desenvolver instrumentos, monitorar a implementação e estabelecer </a:t>
            </a:r>
            <a:r>
              <a:rPr lang="pt-BR" sz="1800" b="1" dirty="0" smtClean="0"/>
              <a:t>mecanismos para a gestão do Plano Metropolitano de Gestão de Riscos Ambientais Urbanos </a:t>
            </a:r>
            <a:r>
              <a:rPr lang="pt-BR" sz="1800" dirty="0" smtClean="0"/>
              <a:t>da RMSP por meio da Câmara Temática Metropolitana para Gestão de Riscos Ambientais Urbanos - CTM-GRAU – alinhado com a Política Nacional de Proteção e Defesa Civil (PNPDC), Lei Federal nº 12.608/12.</a:t>
            </a:r>
          </a:p>
          <a:p>
            <a:pPr marL="0">
              <a:spcBef>
                <a:spcPts val="0"/>
              </a:spcBef>
              <a:buNone/>
            </a:pPr>
            <a:endParaRPr lang="pt-BR" sz="1800" dirty="0" smtClean="0">
              <a:latin typeface="Calibri" pitchFamily="34" charset="0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pt-B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 objetivo principal da Câmara é construir e apresentar um modelo de gestão integrada a partir do respaldo legal dado pela Política Nacional de Proteção e Defesa Civil (PNPDC), em especial no que tange às responsabilidades dos municípios, e inserção desta Política em suas gestões. Este objetivo implica em promover e articular a rede de instituições das políticas setoriais da gestão municipal e metropolitana alinhadas à PNPDC, para uma ação integrada em gestão de riscos no âmbito metropolitano.</a:t>
            </a:r>
          </a:p>
          <a:p>
            <a:endParaRPr lang="pt-BR" sz="1800" dirty="0" smtClean="0">
              <a:latin typeface="Calibri" pitchFamily="34" charset="0"/>
            </a:endParaRPr>
          </a:p>
          <a:p>
            <a:endParaRPr lang="pt-BR" sz="1800" dirty="0" smtClean="0"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Arial" charset="0"/>
              <a:buNone/>
            </a:pPr>
            <a:endParaRPr lang="pt-BR" sz="2400" dirty="0" smtClean="0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250825" y="116632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PDUI RMSP - Grupo de Trabalho </a:t>
            </a: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Gestão de Riscos </a:t>
            </a: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– Processo e Resultados</a:t>
            </a: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899592" y="980728"/>
            <a:ext cx="7704856" cy="482319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0" lvl="1" algn="just">
              <a:spcBef>
                <a:spcPts val="0"/>
              </a:spcBef>
              <a:buNone/>
            </a:pPr>
            <a:r>
              <a:rPr lang="pt-BR" sz="1800" u="sng" dirty="0" smtClean="0"/>
              <a:t>Revisão do </a:t>
            </a:r>
            <a:r>
              <a:rPr lang="pt-BR" sz="1800" u="sng" dirty="0" smtClean="0"/>
              <a:t>Caderno Preliminar </a:t>
            </a:r>
            <a:r>
              <a:rPr lang="pt-BR" sz="1800" u="sng" dirty="0" smtClean="0"/>
              <a:t>de </a:t>
            </a:r>
            <a:r>
              <a:rPr lang="pt-BR" sz="1800" u="sng" dirty="0" smtClean="0"/>
              <a:t>Propostas </a:t>
            </a:r>
            <a:r>
              <a:rPr lang="pt-BR" sz="1800" u="sng" dirty="0" smtClean="0"/>
              <a:t>e análise das contribuições relativas à gestão de riscos  </a:t>
            </a:r>
            <a:endParaRPr lang="pt-BR" sz="1800" b="1" u="sng" dirty="0" smtClean="0"/>
          </a:p>
          <a:p>
            <a:pPr algn="just">
              <a:buNone/>
            </a:pPr>
            <a:endParaRPr lang="pt-BR" sz="1800" b="1" dirty="0" smtClean="0">
              <a:latin typeface="Calibri" pitchFamily="34" charset="0"/>
            </a:endParaRPr>
          </a:p>
          <a:p>
            <a:r>
              <a:rPr lang="pt-BR" sz="1800" b="1" dirty="0" smtClean="0"/>
              <a:t>PE-032 – </a:t>
            </a:r>
            <a:r>
              <a:rPr lang="pt-BR" sz="1800" dirty="0" smtClean="0"/>
              <a:t>Elaborar o</a:t>
            </a:r>
            <a:r>
              <a:rPr lang="pt-BR" sz="1800" b="1" dirty="0" smtClean="0"/>
              <a:t> Plano Metropolitano de Gestão de Riscos Ambientais Urbanos</a:t>
            </a:r>
            <a:r>
              <a:rPr lang="pt-BR" sz="1800" dirty="0" smtClean="0"/>
              <a:t>, como instrumento que dará materialidade às diretrizes e estratégias para a Gestão de Riscos Ambientais Urbanos na RMSP e utilizará como base o Sistema de Informações Metropolitanas - SIM, organizado em quatro programas:</a:t>
            </a:r>
            <a:r>
              <a:rPr lang="pt-BR" sz="1800" b="1" dirty="0" smtClean="0"/>
              <a:t> </a:t>
            </a:r>
            <a:endParaRPr lang="pt-BR" sz="1800" dirty="0" smtClean="0"/>
          </a:p>
          <a:p>
            <a:endParaRPr lang="pt-BR" sz="1800" dirty="0" smtClean="0"/>
          </a:p>
          <a:p>
            <a:pPr lvl="1" algn="just">
              <a:buNone/>
            </a:pPr>
            <a:r>
              <a:rPr lang="pt-BR" sz="1800" dirty="0" smtClean="0"/>
              <a:t>-</a:t>
            </a:r>
            <a:r>
              <a:rPr lang="pt-BR" sz="1800" b="1" dirty="0" smtClean="0"/>
              <a:t>Programa 1</a:t>
            </a:r>
            <a:r>
              <a:rPr lang="pt-BR" sz="1800" dirty="0" smtClean="0"/>
              <a:t>: Produção de conhecimento e identificação de riscos ambientais na RMSP; </a:t>
            </a:r>
          </a:p>
          <a:p>
            <a:pPr lvl="1" algn="just">
              <a:buNone/>
            </a:pPr>
            <a:r>
              <a:rPr lang="pt-BR" sz="1800" dirty="0" smtClean="0"/>
              <a:t>- </a:t>
            </a:r>
            <a:r>
              <a:rPr lang="pt-BR" sz="1800" b="1" dirty="0" smtClean="0"/>
              <a:t>Programa 2</a:t>
            </a:r>
            <a:r>
              <a:rPr lang="pt-BR" sz="1800" dirty="0" smtClean="0"/>
              <a:t>: Prevenção e mitigação de riscos na RMSP;</a:t>
            </a:r>
          </a:p>
          <a:p>
            <a:pPr lvl="1" algn="just">
              <a:buNone/>
            </a:pPr>
            <a:r>
              <a:rPr lang="pt-BR" sz="1800" dirty="0" smtClean="0"/>
              <a:t>- </a:t>
            </a:r>
            <a:r>
              <a:rPr lang="pt-BR" sz="1800" b="1" dirty="0" smtClean="0"/>
              <a:t>Programa 3</a:t>
            </a:r>
            <a:r>
              <a:rPr lang="pt-BR" sz="1800" dirty="0" smtClean="0"/>
              <a:t>: Atendimento a emergências e manejo de desastres na RMSP;</a:t>
            </a:r>
          </a:p>
          <a:p>
            <a:pPr lvl="1" algn="just">
              <a:buNone/>
            </a:pPr>
            <a:r>
              <a:rPr lang="pt-BR" sz="1800" dirty="0" smtClean="0"/>
              <a:t>- </a:t>
            </a:r>
            <a:r>
              <a:rPr lang="pt-BR" sz="1800" b="1" dirty="0" smtClean="0"/>
              <a:t>Programa 4</a:t>
            </a:r>
            <a:r>
              <a:rPr lang="pt-BR" sz="1800" dirty="0" smtClean="0"/>
              <a:t>: Comunicação e Educação de Riscos na RMSP.</a:t>
            </a:r>
          </a:p>
          <a:p>
            <a:pPr lvl="1">
              <a:spcBef>
                <a:spcPct val="0"/>
              </a:spcBef>
              <a:buFont typeface="Arial" charset="0"/>
              <a:buNone/>
            </a:pPr>
            <a:endParaRPr lang="pt-BR" sz="2400" dirty="0" smtClean="0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250825" y="116632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PDUI RMSP - Grupo de Trabalho </a:t>
            </a: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Gestão de Riscos </a:t>
            </a: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– Processo e Resultados</a:t>
            </a: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971600" y="982067"/>
            <a:ext cx="7653536" cy="417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just">
              <a:spcBef>
                <a:spcPct val="0"/>
              </a:spcBef>
              <a:buNone/>
            </a:pPr>
            <a:r>
              <a:rPr lang="pt-BR" sz="1800" u="sng" dirty="0" smtClean="0">
                <a:latin typeface="Calibri" pitchFamily="34" charset="0"/>
              </a:rPr>
              <a:t>Conteúdo </a:t>
            </a:r>
            <a:r>
              <a:rPr lang="pt-BR" sz="1800" u="sng" dirty="0" smtClean="0">
                <a:latin typeface="Calibri" pitchFamily="34" charset="0"/>
              </a:rPr>
              <a:t>para Caderno de Propostas, </a:t>
            </a:r>
            <a:r>
              <a:rPr lang="pt-BR" sz="1800" u="sng" dirty="0" smtClean="0">
                <a:latin typeface="Calibri" pitchFamily="34" charset="0"/>
              </a:rPr>
              <a:t>Caderno de Sustentação do PDUI e minuta do Projeto de Lei (relativo à gestão de riscos)</a:t>
            </a:r>
          </a:p>
          <a:p>
            <a:pPr marL="0" lvl="1" algn="just">
              <a:spcBef>
                <a:spcPct val="0"/>
              </a:spcBef>
              <a:buNone/>
            </a:pPr>
            <a:r>
              <a:rPr lang="pt-BR" sz="1800" dirty="0" smtClean="0">
                <a:latin typeface="Calibri" pitchFamily="34" charset="0"/>
              </a:rPr>
              <a:t>  </a:t>
            </a:r>
          </a:p>
          <a:p>
            <a:pPr marL="0" lvl="1" algn="just">
              <a:spcBef>
                <a:spcPct val="0"/>
              </a:spcBef>
              <a:buNone/>
            </a:pPr>
            <a:r>
              <a:rPr lang="pt-BR" sz="1800" u="sng" dirty="0" smtClean="0">
                <a:latin typeface="Calibri" pitchFamily="34" charset="0"/>
              </a:rPr>
              <a:t>Organização dos mapeamentos para representar as áreas sujeitas a controle especial pelo risco de desastres naturais (exigência Estatuto da Metrópole)</a:t>
            </a:r>
          </a:p>
          <a:p>
            <a:pPr lvl="1" algn="just">
              <a:spcBef>
                <a:spcPct val="0"/>
              </a:spcBef>
              <a:buNone/>
            </a:pPr>
            <a:endParaRPr lang="pt-BR" sz="1800" dirty="0" smtClean="0">
              <a:latin typeface="Calibri" pitchFamily="34" charset="0"/>
            </a:endParaRPr>
          </a:p>
          <a:p>
            <a:pPr lvl="1" algn="just">
              <a:spcBef>
                <a:spcPct val="0"/>
              </a:spcBef>
              <a:buNone/>
            </a:pPr>
            <a:endParaRPr lang="pt-BR" sz="1800" dirty="0" smtClean="0">
              <a:latin typeface="Calibri" pitchFamily="34" charset="0"/>
            </a:endParaRPr>
          </a:p>
          <a:p>
            <a:pPr marL="0" lvl="1" algn="just">
              <a:spcBef>
                <a:spcPct val="0"/>
              </a:spcBef>
              <a:buNone/>
            </a:pPr>
            <a:r>
              <a:rPr lang="pt-BR" sz="1800" dirty="0" smtClean="0">
                <a:latin typeface="Calibri" pitchFamily="34" charset="0"/>
              </a:rPr>
              <a:t>Os resultados foram reunidos no Documento “</a:t>
            </a:r>
            <a:r>
              <a:rPr lang="pt-BR" sz="1800" b="1" dirty="0" smtClean="0">
                <a:latin typeface="Calibri" pitchFamily="34" charset="0"/>
              </a:rPr>
              <a:t>Gestão de Riscos Relatório Final PDUI</a:t>
            </a:r>
            <a:r>
              <a:rPr lang="pt-BR" sz="1800" dirty="0" smtClean="0">
                <a:latin typeface="Calibri" pitchFamily="34" charset="0"/>
              </a:rPr>
              <a:t>”, entregue à Comissão Técnica no dia 27/07/2018.</a:t>
            </a:r>
          </a:p>
          <a:p>
            <a:pPr marL="0" lvl="1" algn="just">
              <a:spcBef>
                <a:spcPct val="0"/>
              </a:spcBef>
              <a:buNone/>
            </a:pPr>
            <a:endParaRPr lang="pt-BR" sz="1800" dirty="0" smtClean="0">
              <a:latin typeface="Calibri" pitchFamily="34" charset="0"/>
            </a:endParaRPr>
          </a:p>
          <a:p>
            <a:pPr marL="0" lvl="1" algn="just">
              <a:spcBef>
                <a:spcPct val="0"/>
              </a:spcBef>
              <a:buNone/>
            </a:pPr>
            <a:r>
              <a:rPr lang="pt-BR" sz="1800" dirty="0" smtClean="0">
                <a:latin typeface="Calibri" pitchFamily="34" charset="0"/>
              </a:rPr>
              <a:t>Parte do conteúdo deste Documento foi utilizado para compor o </a:t>
            </a:r>
            <a:r>
              <a:rPr lang="pt-BR" sz="1800" b="1" dirty="0" smtClean="0">
                <a:latin typeface="Calibri" pitchFamily="34" charset="0"/>
              </a:rPr>
              <a:t>Caderno de Propostas do PDUI</a:t>
            </a:r>
            <a:r>
              <a:rPr lang="pt-BR" sz="1800" dirty="0" smtClean="0">
                <a:latin typeface="Calibri" pitchFamily="34" charset="0"/>
              </a:rPr>
              <a:t>. 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250825" y="116632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PDUI RMSP - Grupo de Trabalho </a:t>
            </a: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Gestão de Riscos </a:t>
            </a:r>
            <a:r>
              <a:rPr kumimoji="0" lang="pt-B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– Processo e Resultados</a:t>
            </a: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1095</Words>
  <Application>Microsoft Office PowerPoint</Application>
  <PresentationFormat>Apresentação na tela (4:3)</PresentationFormat>
  <Paragraphs>164</Paragraphs>
  <Slides>18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Personalizar design</vt:lpstr>
      <vt:lpstr>Slide 1</vt:lpstr>
      <vt:lpstr>PDUI RMSP - Grupo de Trabalho Gestão de Riscos – Processo e Resultados</vt:lpstr>
      <vt:lpstr>Slide 3</vt:lpstr>
      <vt:lpstr>PDUI RMSP - Grupo de Trabalho Gestão de Riscos – Processo e Resultados</vt:lpstr>
      <vt:lpstr>PDUI RMSP - Grupo de Trabalho Gestão de Riscos – Processo e Resultados</vt:lpstr>
      <vt:lpstr>PDUI RMSP - Grupo de Trabalho Gestão de Riscos – Processo e Resultados</vt:lpstr>
      <vt:lpstr>Slide 7</vt:lpstr>
      <vt:lpstr>Slide 8</vt:lpstr>
      <vt:lpstr>Slide 9</vt:lpstr>
      <vt:lpstr>PDUI RMSP - Grupo de Trabalho Gestão de Riscos – Processo e Resultados</vt:lpstr>
      <vt:lpstr>PDUI RMSP - Grupo de Trabalho Gestão de Riscos – Processo e Resultados</vt:lpstr>
      <vt:lpstr>PDUI RMSP - Grupo de Trabalho Gestão de Riscos – Processo e Resultados</vt:lpstr>
      <vt:lpstr>PDUI RMSP - Grupo de Trabalho Gestão de Riscos – Processo e Resultados</vt:lpstr>
      <vt:lpstr>PDUI RMSP - Grupo de Trabalho Gestão de Riscos – Processo e Resultados</vt:lpstr>
      <vt:lpstr>PDUI RMSP - Grupo de Trabalho Gestão de Riscos – Processo e Resultados</vt:lpstr>
      <vt:lpstr>PDUI RMSP - Grupo de Trabalho Gestão de Riscos – Processo e Resultados</vt:lpstr>
      <vt:lpstr>PDUI RMSP - Grupo de Trabalho Gestão de Riscos – Processo e Resultados</vt:lpstr>
      <vt:lpstr>PDUI RMSP - Grupo de Trabalho Gestão de Riscos – Processo e Resultados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Encaminhamentos realizados quanto à contribuições relativas ao macrozoneamento</dc:title>
  <dc:creator>psuarez</dc:creator>
  <cp:lastModifiedBy>mmartins</cp:lastModifiedBy>
  <cp:revision>165</cp:revision>
  <dcterms:created xsi:type="dcterms:W3CDTF">2018-03-12T18:41:42Z</dcterms:created>
  <dcterms:modified xsi:type="dcterms:W3CDTF">2018-08-21T14:46:09Z</dcterms:modified>
</cp:coreProperties>
</file>