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314" r:id="rId3"/>
    <p:sldId id="316" r:id="rId4"/>
    <p:sldId id="365" r:id="rId5"/>
    <p:sldId id="323" r:id="rId6"/>
    <p:sldId id="363" r:id="rId7"/>
    <p:sldId id="318" r:id="rId8"/>
    <p:sldId id="320" r:id="rId9"/>
    <p:sldId id="357" r:id="rId10"/>
    <p:sldId id="330" r:id="rId11"/>
    <p:sldId id="358" r:id="rId12"/>
    <p:sldId id="360" r:id="rId13"/>
    <p:sldId id="361" r:id="rId14"/>
    <p:sldId id="356" r:id="rId15"/>
    <p:sldId id="359" r:id="rId16"/>
    <p:sldId id="322" r:id="rId17"/>
    <p:sldId id="362" r:id="rId18"/>
    <p:sldId id="364" r:id="rId19"/>
    <p:sldId id="329" r:id="rId20"/>
  </p:sldIdLst>
  <p:sldSz cx="9144000" cy="6858000" type="screen4x3"/>
  <p:notesSz cx="6735763" cy="98663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19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53770-BDAA-41AE-8B01-FD39CE00F039}" type="datetimeFigureOut">
              <a:rPr lang="pt-BR" smtClean="0"/>
              <a:pPr/>
              <a:t>23/08/2018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61287-115D-47F5-BBC1-1638D75BA9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2C3A-C3EE-4355-8681-1BF82001A6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74501-7C31-470C-B196-6870383AB05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850EA-4379-4C7B-B4C8-B4D39F021CE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BDA59-AC13-41E0-8A86-68C696C74F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F877C3C2-7B40-4EA0-8625-EE3FEAB8881E}" type="datetimeFigureOut">
              <a:rPr lang="pt-BR">
                <a:solidFill>
                  <a:prstClr val="black"/>
                </a:solidFill>
              </a:rPr>
              <a:pPr/>
              <a:t>23/08/2018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/>
          <a:p>
            <a:fld id="{65C69E6D-E5B3-4173-9ADE-E9718B0C4238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13CD8-7E49-43BB-BFBB-DA7BB4C386E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B67FF-0D1D-4B56-A198-AA8D853853D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200" b="1" cap="all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788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1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5FAE-AB10-4165-B954-14F2E3B9127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CF49C-5373-4576-8280-6860C05FBC6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Century Gothic" pitchFamily="34" charset="0"/>
              </a:defRPr>
            </a:lvl1pPr>
            <a:lvl2pPr>
              <a:defRPr sz="2500">
                <a:latin typeface="Century Gothic" pitchFamily="34" charset="0"/>
              </a:defRPr>
            </a:lvl2pPr>
            <a:lvl3pPr>
              <a:defRPr sz="2100">
                <a:latin typeface="Century Gothic" pitchFamily="34" charset="0"/>
              </a:defRPr>
            </a:lvl3pPr>
            <a:lvl4pPr>
              <a:defRPr sz="1900">
                <a:latin typeface="Century Gothic" pitchFamily="34" charset="0"/>
              </a:defRPr>
            </a:lvl4pPr>
            <a:lvl5pPr>
              <a:defRPr sz="1900">
                <a:latin typeface="Century Gothic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EF19-F70F-4A11-9F1D-D226238F874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43A96-35AD-4DFC-BFB5-2396C3954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8"/>
            <a:ext cx="4041775" cy="6397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Century Gothic" pitchFamily="34" charset="0"/>
              </a:defRPr>
            </a:lvl1pPr>
            <a:lvl2pPr marL="478862" indent="0">
              <a:buNone/>
              <a:defRPr sz="2100" b="1"/>
            </a:lvl2pPr>
            <a:lvl3pPr marL="957724" indent="0">
              <a:buNone/>
              <a:defRPr sz="1900" b="1"/>
            </a:lvl3pPr>
            <a:lvl4pPr marL="1436587" indent="0">
              <a:buNone/>
              <a:defRPr sz="1600" b="1"/>
            </a:lvl4pPr>
            <a:lvl5pPr marL="1915450" indent="0">
              <a:buNone/>
              <a:defRPr sz="1600" b="1"/>
            </a:lvl5pPr>
            <a:lvl6pPr marL="2394312" indent="0">
              <a:buNone/>
              <a:defRPr sz="1600" b="1"/>
            </a:lvl6pPr>
            <a:lvl7pPr marL="2873174" indent="0">
              <a:buNone/>
              <a:defRPr sz="1600" b="1"/>
            </a:lvl7pPr>
            <a:lvl8pPr marL="3352036" indent="0">
              <a:buNone/>
              <a:defRPr sz="1600" b="1"/>
            </a:lvl8pPr>
            <a:lvl9pPr marL="3830898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Century Gothic" pitchFamily="34" charset="0"/>
              </a:defRPr>
            </a:lvl1pPr>
            <a:lvl2pPr>
              <a:defRPr sz="2100">
                <a:latin typeface="Century Gothic" pitchFamily="34" charset="0"/>
              </a:defRPr>
            </a:lvl2pPr>
            <a:lvl3pPr>
              <a:defRPr sz="19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E855-A61C-4571-B0A0-4B47275E27D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3002-041B-4556-A1BA-A956E0E326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CE42-EF99-4BB3-B220-CD2BF8D551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90231-A185-4B74-B2FA-125793AB68F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Century Gothic" pitchFamily="34" charset="0"/>
              </a:defRPr>
            </a:lvl1pPr>
            <a:lvl2pPr>
              <a:defRPr sz="2900">
                <a:latin typeface="Century Gothic" pitchFamily="34" charset="0"/>
              </a:defRPr>
            </a:lvl2pPr>
            <a:lvl3pPr>
              <a:defRPr sz="2500">
                <a:latin typeface="Century Gothic" pitchFamily="34" charset="0"/>
              </a:defRPr>
            </a:lvl3pPr>
            <a:lvl4pPr>
              <a:defRPr sz="2100">
                <a:latin typeface="Century Gothic" pitchFamily="34" charset="0"/>
              </a:defRPr>
            </a:lvl4pPr>
            <a:lvl5pPr>
              <a:defRPr sz="2100">
                <a:latin typeface="Century Gothic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E9009-18DE-43A6-ADBA-861A9A24BDE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310D-2512-4E18-AFAC-6659C8C3803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00" b="1"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862" indent="0">
              <a:buNone/>
              <a:defRPr sz="2900"/>
            </a:lvl2pPr>
            <a:lvl3pPr marL="957724" indent="0">
              <a:buNone/>
              <a:defRPr sz="2500"/>
            </a:lvl3pPr>
            <a:lvl4pPr marL="1436587" indent="0">
              <a:buNone/>
              <a:defRPr sz="2100"/>
            </a:lvl4pPr>
            <a:lvl5pPr marL="1915450" indent="0">
              <a:buNone/>
              <a:defRPr sz="2100"/>
            </a:lvl5pPr>
            <a:lvl6pPr marL="2394312" indent="0">
              <a:buNone/>
              <a:defRPr sz="2100"/>
            </a:lvl6pPr>
            <a:lvl7pPr marL="2873174" indent="0">
              <a:buNone/>
              <a:defRPr sz="2100"/>
            </a:lvl7pPr>
            <a:lvl8pPr marL="3352036" indent="0">
              <a:buNone/>
              <a:defRPr sz="2100"/>
            </a:lvl8pPr>
            <a:lvl9pPr marL="3830898" indent="0">
              <a:buNone/>
              <a:defRPr sz="21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Century Gothic" pitchFamily="34" charset="0"/>
              </a:defRPr>
            </a:lvl1pPr>
            <a:lvl2pPr marL="478862" indent="0">
              <a:buNone/>
              <a:defRPr sz="1300"/>
            </a:lvl2pPr>
            <a:lvl3pPr marL="957724" indent="0">
              <a:buNone/>
              <a:defRPr sz="1000"/>
            </a:lvl3pPr>
            <a:lvl4pPr marL="1436587" indent="0">
              <a:buNone/>
              <a:defRPr sz="900"/>
            </a:lvl4pPr>
            <a:lvl5pPr marL="1915450" indent="0">
              <a:buNone/>
              <a:defRPr sz="900"/>
            </a:lvl5pPr>
            <a:lvl6pPr marL="2394312" indent="0">
              <a:buNone/>
              <a:defRPr sz="900"/>
            </a:lvl6pPr>
            <a:lvl7pPr marL="2873174" indent="0">
              <a:buNone/>
              <a:defRPr sz="900"/>
            </a:lvl7pPr>
            <a:lvl8pPr marL="3352036" indent="0">
              <a:buNone/>
              <a:defRPr sz="900"/>
            </a:lvl8pPr>
            <a:lvl9pPr marL="3830898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2523F-773F-4317-A5F0-E9B6FF78FB3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2B9D-4DDB-4DA3-98DA-AE89F39A0C8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0D6B-5C87-48B2-B879-E09847F3885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7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7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FE9CC-7B05-48BC-8C59-349E29F007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_PDUI_jp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39552" y="6190126"/>
            <a:ext cx="1800200" cy="66851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88225" y="5080265"/>
            <a:ext cx="2555775" cy="17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jfilho\Desktop\CDRMS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699792" y="6363419"/>
            <a:ext cx="1440160" cy="305941"/>
          </a:xfrm>
          <a:prstGeom prst="rect">
            <a:avLst/>
          </a:prstGeom>
          <a:noFill/>
        </p:spPr>
      </p:pic>
      <p:pic>
        <p:nvPicPr>
          <p:cNvPr id="10" name="Picture 2" descr="C:\Users\jfilho\Desktop\logo.png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984" y="6316241"/>
            <a:ext cx="864096" cy="425127"/>
          </a:xfrm>
          <a:prstGeom prst="rect">
            <a:avLst/>
          </a:prstGeom>
          <a:noFill/>
        </p:spPr>
      </p:pic>
      <p:cxnSp>
        <p:nvCxnSpPr>
          <p:cNvPr id="11" name="Conector reto 10"/>
          <p:cNvCxnSpPr/>
          <p:nvPr userDrawn="1"/>
        </p:nvCxnSpPr>
        <p:spPr>
          <a:xfrm flipH="1">
            <a:off x="360040" y="6165304"/>
            <a:ext cx="579613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8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78862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57724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436587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915450" algn="ctr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88" indent="-29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8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813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2381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743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06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468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330" indent="-239431" algn="l" defTabSz="9577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6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2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87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50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312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74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036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98" algn="l" defTabSz="9577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DFB09-3BFE-40E4-AB64-B51FCFCAD5D5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23/08/2018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198D-CB50-4590-8FAF-E7B79C0D872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jfilho\Desktop\Logo PDUI 06.jpg"/>
          <p:cNvPicPr>
            <a:picLocks noChangeAspect="1" noChangeArrowheads="1"/>
          </p:cNvPicPr>
          <p:nvPr/>
        </p:nvPicPr>
        <p:blipFill>
          <a:blip r:embed="rId2" cstate="print"/>
          <a:srcRect l="7955" t="21875" r="6818"/>
          <a:stretch>
            <a:fillRect/>
          </a:stretch>
        </p:blipFill>
        <p:spPr bwMode="auto">
          <a:xfrm>
            <a:off x="1835696" y="908720"/>
            <a:ext cx="5400600" cy="2828886"/>
          </a:xfrm>
          <a:prstGeom prst="rect">
            <a:avLst/>
          </a:prstGeom>
          <a:noFill/>
        </p:spPr>
      </p:pic>
      <p:pic>
        <p:nvPicPr>
          <p:cNvPr id="14" name="Picture 2" descr="C:\Users\jfilho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864" y="6255737"/>
            <a:ext cx="1224136" cy="602263"/>
          </a:xfrm>
          <a:prstGeom prst="rect">
            <a:avLst/>
          </a:prstGeom>
          <a:noFill/>
        </p:spPr>
      </p:pic>
      <p:cxnSp>
        <p:nvCxnSpPr>
          <p:cNvPr id="17" name="Conector reto 16"/>
          <p:cNvCxnSpPr/>
          <p:nvPr/>
        </p:nvCxnSpPr>
        <p:spPr>
          <a:xfrm flipH="1">
            <a:off x="1980280" y="3356992"/>
            <a:ext cx="51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3587006"/>
            <a:ext cx="91440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75656" y="350100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GRUPO DE TRABALHO DE REDE DE CENTRALIDADES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7956376" y="4509120"/>
            <a:ext cx="14401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588"/>
            <a:r>
              <a:rPr lang="pt-BR" sz="1000" dirty="0" smtClean="0"/>
              <a:t>Fonte: Caderno Preliminar de Propostas</a:t>
            </a:r>
          </a:p>
        </p:txBody>
      </p:sp>
      <p:pic>
        <p:nvPicPr>
          <p:cNvPr id="18" name="Imagem 17" descr="Centralidades_versao_GT_nov17_171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46438"/>
            <a:ext cx="7704856" cy="544685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5788" y="116632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CENTRALIDADES EXISTENTES NA RMSP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260648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2 </a:t>
            </a:r>
            <a:r>
              <a:rPr lang="pt-BR" sz="2800" b="1" dirty="0" smtClean="0"/>
              <a:t>- PROPOSTA DE INTERVENÇÃO NO TERRITÓRIO: CIDADE POLICÊNTRICA</a:t>
            </a:r>
          </a:p>
          <a:p>
            <a:endParaRPr lang="pt-BR" sz="2000" b="1" dirty="0" smtClean="0"/>
          </a:p>
          <a:p>
            <a:r>
              <a:rPr lang="pt-BR" sz="2800" b="1" dirty="0" smtClean="0"/>
              <a:t>AS CENTRALIDADES À POTENCIALIZAR</a:t>
            </a:r>
          </a:p>
          <a:p>
            <a:r>
              <a:rPr lang="pt-BR" sz="2800" dirty="0" smtClean="0"/>
              <a:t>Foram definidas 4 parcelas do território onde estão centralidades municipais ou sub-regionais e que devem ser objeto de ações e regulações que capacitem essas áreas para terem os atributos necessários a uma centralidade regional:</a:t>
            </a:r>
          </a:p>
          <a:p>
            <a:pPr marL="85725" indent="276225">
              <a:buFont typeface="Arial" pitchFamily="34" charset="0"/>
              <a:buChar char="•"/>
            </a:pPr>
            <a:r>
              <a:rPr lang="pt-BR" sz="2800" dirty="0" smtClean="0"/>
              <a:t>Implantação de equipamentos de uso público</a:t>
            </a:r>
          </a:p>
          <a:p>
            <a:pPr marL="85725" indent="276225">
              <a:buFont typeface="Arial" pitchFamily="34" charset="0"/>
              <a:buChar char="•"/>
            </a:pPr>
            <a:r>
              <a:rPr lang="pt-BR" sz="2800" dirty="0" smtClean="0"/>
              <a:t>Estímulo financeiro </a:t>
            </a:r>
          </a:p>
          <a:p>
            <a:pPr marL="85725" indent="276225">
              <a:buFont typeface="Arial" pitchFamily="34" charset="0"/>
              <a:buChar char="•"/>
            </a:pPr>
            <a:r>
              <a:rPr lang="pt-BR" sz="2800" dirty="0" smtClean="0"/>
              <a:t>Estimulo legal para o adensamento com uso misto</a:t>
            </a:r>
          </a:p>
          <a:p>
            <a:pPr marL="85725" indent="276225">
              <a:buFont typeface="Arial" pitchFamily="34" charset="0"/>
              <a:buChar char="•"/>
            </a:pPr>
            <a:r>
              <a:rPr lang="pt-BR" sz="2800" dirty="0" smtClean="0"/>
              <a:t>Implantação de polos ou equipamentos</a:t>
            </a:r>
            <a:r>
              <a:rPr lang="pt-BR" sz="2800" dirty="0" smtClean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26064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TEORIA DO LUGAR CENTRAL, ELABORADA NA DÉCADA  DE 1940 PELOS  ECONOMISTAS CHRISTALLER E AUGUST LÖSCH</a:t>
            </a:r>
          </a:p>
        </p:txBody>
      </p:sp>
      <p:pic>
        <p:nvPicPr>
          <p:cNvPr id="3" name="Imagem 2" descr="teoria del lugar central de losch 2.jpg"/>
          <p:cNvPicPr/>
          <p:nvPr/>
        </p:nvPicPr>
        <p:blipFill>
          <a:blip r:embed="rId2" cstate="print"/>
          <a:srcRect r="38554"/>
          <a:stretch>
            <a:fillRect/>
          </a:stretch>
        </p:blipFill>
        <p:spPr>
          <a:xfrm>
            <a:off x="467544" y="1700808"/>
            <a:ext cx="4032448" cy="446449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72000" y="1844824"/>
            <a:ext cx="43204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/>
              <a:t>A posição geográfica de uma área, no contexto do território na qual está inserida, reflete sua acessibilidade. </a:t>
            </a:r>
          </a:p>
          <a:p>
            <a:r>
              <a:rPr lang="pt-BR" sz="2200" dirty="0" smtClean="0"/>
              <a:t>A acessibilidade estabelece a abrangência espacial do mercado atendido pelas atividades ali situadas. </a:t>
            </a:r>
          </a:p>
          <a:p>
            <a:r>
              <a:rPr lang="pt-BR" sz="2200" dirty="0" smtClean="0"/>
              <a:t>Quanto maior a acessibilidade de uma localização, maior é a sua área de influência.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0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METODOLOGIA – ETAPA 2</a:t>
            </a:r>
          </a:p>
          <a:p>
            <a:endParaRPr lang="pt-BR" sz="1600" b="1" dirty="0" smtClean="0"/>
          </a:p>
          <a:p>
            <a:r>
              <a:rPr lang="pt-BR" sz="2800" b="1" dirty="0" smtClean="0"/>
              <a:t>A definição de cada Centralidade a Potencializar usou os seguintes mapeamentos:</a:t>
            </a:r>
          </a:p>
          <a:p>
            <a:endParaRPr lang="pt-BR" sz="2000" b="1" dirty="0" smtClean="0"/>
          </a:p>
          <a:p>
            <a:r>
              <a:rPr lang="pt-BR" sz="2800" b="1" dirty="0" smtClean="0"/>
              <a:t>Fatores físico/territoriais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Aptidão física, estudo elaborado pela EMPLASA e IPT de 1984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Suscetibilidades, estudo elaborado por IPT e CPRM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Foto aérea de 2010. 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Equipamentos urbanos com função de centralidade </a:t>
            </a:r>
            <a:r>
              <a:rPr lang="pt-BR" sz="2600" dirty="0" smtClean="0">
                <a:solidFill>
                  <a:srgbClr val="FF0000"/>
                </a:solidFill>
              </a:rPr>
              <a:t>-</a:t>
            </a:r>
            <a:r>
              <a:rPr lang="pt-BR" sz="2600" dirty="0" smtClean="0"/>
              <a:t>  estudo elaborado pela EMPLASA.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Levantamento da Emplasa sobre Padrões Socioespaciais (PSE) da Macrometrópole Paulista de 2016.      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600" dirty="0" smtClean="0"/>
              <a:t>Zonas da pesquisa Origem e Destino do METRÔ de 2007. </a:t>
            </a:r>
          </a:p>
          <a:p>
            <a:endParaRPr lang="pt-B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0"/>
            <a:ext cx="835292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METODOLOGIA – ETAPA 2</a:t>
            </a:r>
          </a:p>
          <a:p>
            <a:endParaRPr lang="pt-BR" sz="1600" b="1" dirty="0" smtClean="0"/>
          </a:p>
          <a:p>
            <a:endParaRPr lang="pt-BR" dirty="0" smtClean="0"/>
          </a:p>
          <a:p>
            <a:r>
              <a:rPr lang="pt-BR" sz="2800" b="1" dirty="0" smtClean="0"/>
              <a:t>Fatores de localização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800" dirty="0" smtClean="0"/>
              <a:t>Eixos estruturais de transporte público existentes e planejados pela Secretaria de Transportes Metropolitanos e pelas Prefeituras de municípios da RMSP.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800" dirty="0" smtClean="0"/>
              <a:t>Eixos viários de articulação regional ou metropolitana. </a:t>
            </a:r>
          </a:p>
          <a:p>
            <a:endParaRPr lang="pt-BR" sz="2000" dirty="0" smtClean="0"/>
          </a:p>
          <a:p>
            <a:r>
              <a:rPr lang="pt-BR" sz="2800" b="1" dirty="0" smtClean="0"/>
              <a:t>Fatores de regulamentação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800" dirty="0" smtClean="0"/>
              <a:t>Legislação ambiental de fonte EMPLASA 2016 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pt-BR" sz="2800" dirty="0" smtClean="0"/>
              <a:t>Planos Diretores dos municípios da Região Metropolitana de São Paulo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entralidade_uem_ab2_identificadas_Precisas_editado_v3_13071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73541"/>
            <a:ext cx="7776863" cy="54985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15788" y="116632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CENTRALIDADES EXISTENTES E PROPOSTAS PARA A RMSP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entralidade_uem_ab2_identificadas_Precisas_editado_v3_130717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20" y="980728"/>
            <a:ext cx="7257841" cy="514215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415788" y="116632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CENTRALIDADES EXISTENTES E PROPOSTAS PARA A RMSP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Imagem 3" descr="teoria del lugar central de losch 2.jpg"/>
          <p:cNvPicPr>
            <a:picLocks noChangeAspect="1"/>
          </p:cNvPicPr>
          <p:nvPr/>
        </p:nvPicPr>
        <p:blipFill>
          <a:blip r:embed="rId3" cstate="print"/>
          <a:srcRect r="38554"/>
          <a:stretch>
            <a:fillRect/>
          </a:stretch>
        </p:blipFill>
        <p:spPr>
          <a:xfrm>
            <a:off x="6804248" y="692696"/>
            <a:ext cx="2302874" cy="2376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415788" y="116632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CENTRALIDADES NO ORDENAMENTO TERRITORIAL DA RMSP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m 4" descr="macrozoneamento_23.05.2018_com centralida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38690"/>
            <a:ext cx="7344816" cy="55086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jfilho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14750"/>
            <a:ext cx="1224136" cy="602263"/>
          </a:xfrm>
          <a:prstGeom prst="rect">
            <a:avLst/>
          </a:prstGeom>
          <a:noFill/>
        </p:spPr>
      </p:pic>
      <p:pic>
        <p:nvPicPr>
          <p:cNvPr id="16" name="Picture 4" descr="C:\Users\jfilho\Desktop\CDR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412957"/>
            <a:ext cx="2448272" cy="52009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0" y="5517232"/>
            <a:ext cx="91440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jfilho\Desktop\Logo PDUI 06.jpg"/>
          <p:cNvPicPr>
            <a:picLocks noChangeAspect="1" noChangeArrowheads="1"/>
          </p:cNvPicPr>
          <p:nvPr/>
        </p:nvPicPr>
        <p:blipFill>
          <a:blip r:embed="rId5" cstate="print"/>
          <a:srcRect l="7955" t="21875" r="6818"/>
          <a:stretch>
            <a:fillRect/>
          </a:stretch>
        </p:blipFill>
        <p:spPr bwMode="auto">
          <a:xfrm>
            <a:off x="1835696" y="476672"/>
            <a:ext cx="5400600" cy="2828886"/>
          </a:xfrm>
          <a:prstGeom prst="rect">
            <a:avLst/>
          </a:prstGeom>
          <a:noFill/>
        </p:spPr>
      </p:pic>
      <p:cxnSp>
        <p:nvCxnSpPr>
          <p:cNvPr id="8" name="Conector reto 7"/>
          <p:cNvCxnSpPr/>
          <p:nvPr/>
        </p:nvCxnSpPr>
        <p:spPr>
          <a:xfrm flipH="1">
            <a:off x="1980280" y="2924944"/>
            <a:ext cx="51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0" y="0"/>
            <a:ext cx="1043608" cy="55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100392" y="0"/>
            <a:ext cx="1043608" cy="55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4293096"/>
            <a:ext cx="9144000" cy="7060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OBRIGADO</a:t>
            </a:r>
            <a:r>
              <a:rPr kumimoji="0" lang="pt-BR" sz="4800" b="1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!</a:t>
            </a:r>
            <a:endParaRPr kumimoji="0" lang="pt-BR" sz="4800" b="1" i="0" u="none" strike="noStrike" kern="1200" cap="none" spc="10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67544" y="188640"/>
            <a:ext cx="828092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pt-BR" sz="2800" b="1" dirty="0" smtClean="0"/>
              <a:t>ETAPA 1 – GRUPO DE TRABALHO INICIAL</a:t>
            </a:r>
          </a:p>
          <a:p>
            <a:pPr marL="179388" indent="-179388"/>
            <a:endParaRPr lang="pt-BR" sz="2800" b="1" dirty="0" smtClean="0"/>
          </a:p>
          <a:p>
            <a:pPr marL="179388" indent="-179388"/>
            <a:r>
              <a:rPr lang="pt-BR" sz="2800" b="1" dirty="0" smtClean="0"/>
              <a:t>O QUE SÃO CENTRALIDADES?</a:t>
            </a:r>
          </a:p>
          <a:p>
            <a:pPr marL="179388" indent="-179388"/>
            <a:endParaRPr lang="pt-BR" sz="105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Áreas onde se concentram as atividades econômicas e sociais de uma cidade ou região.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Espaços com heterogeneidade de usos (comércio, indústria, residencial e serviços)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Fácil acesso pelos meios de transporte.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Muitos equipamentos de infraestrutura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Lugar onde acontece a intensificação da “vida urbana”.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São fundamentais para o fortalecimento da identidade metropolitana. 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67544" y="188640"/>
            <a:ext cx="82809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pt-BR" sz="2800" b="1" dirty="0" smtClean="0"/>
              <a:t>O QUE SÃO CENTRALIDADES?</a:t>
            </a:r>
          </a:p>
          <a:p>
            <a:pPr marL="179388" indent="-179388"/>
            <a:endParaRPr lang="pt-BR" sz="1600" b="1" dirty="0" smtClean="0"/>
          </a:p>
          <a:p>
            <a:pPr marL="179388" indent="-179388"/>
            <a:endParaRPr lang="pt-BR" sz="2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Áreas onde se concentram as atividades econômicas e sociais de uma cidade ou região.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Espaços com heterogeneidade de usos (comércio, indústria, residencial e serviços)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Fácil acesso pelos meios de transporte.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Muitos equipamentos de infraestrutura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Lugar onde acontece a intensificação da “vida urbana”.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São fundamentais para o fortalecimento da identidade metropolitana. 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11663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METODOLOGIA DA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ETAPA 1 </a:t>
            </a:r>
            <a:endParaRPr lang="pt-B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800" b="1" dirty="0" smtClean="0"/>
              <a:t>(caderno preliminar de propostas)</a:t>
            </a:r>
          </a:p>
          <a:p>
            <a:pPr marL="179388" indent="-179388"/>
            <a:endParaRPr lang="pt-BR" sz="2800" dirty="0" smtClean="0"/>
          </a:p>
          <a:p>
            <a:r>
              <a:rPr lang="pt-BR" sz="3600" dirty="0" smtClean="0"/>
              <a:t>Para identificar as centralidades existentes se considerou: </a:t>
            </a:r>
          </a:p>
          <a:p>
            <a:pPr marL="179388" indent="-179388"/>
            <a:endParaRPr lang="pt-BR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Polos de atração de viagens pela pesquisa Origem e Destino do Metrô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Densidade de equipamentos urbanos com função de centralidade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Levantamento da Emplasa sobre Padrões Socioespaciais (PSE) da Macrometrópole Paulista. </a:t>
            </a:r>
          </a:p>
          <a:p>
            <a:pPr marL="179388" indent="-179388"/>
            <a:endParaRPr lang="pt-BR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5536" y="116632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METODOLOGIA DA ETAPA 1 </a:t>
            </a:r>
          </a:p>
          <a:p>
            <a:pPr algn="ctr"/>
            <a:r>
              <a:rPr lang="pt-BR" sz="2800" b="1" dirty="0" smtClean="0"/>
              <a:t>(caderno preliminar de propostas)</a:t>
            </a:r>
          </a:p>
          <a:p>
            <a:pPr marL="179388" indent="-179388"/>
            <a:endParaRPr lang="pt-BR" sz="2800" dirty="0" smtClean="0"/>
          </a:p>
          <a:p>
            <a:r>
              <a:rPr lang="pt-BR" sz="3600" dirty="0" smtClean="0"/>
              <a:t>Foram identificadas 21 áreas com as seguintes características:</a:t>
            </a:r>
          </a:p>
          <a:p>
            <a:pPr marL="179388" lvl="0" indent="-179388">
              <a:buFont typeface="Arial" pitchFamily="34" charset="0"/>
              <a:buChar char="•"/>
            </a:pPr>
            <a:endParaRPr lang="pt-BR" sz="28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pt-BR" sz="2800" dirty="0" smtClean="0"/>
              <a:t>Grande concentração de usos comerciais e de serviços, industriais e mistos - conforme o uso do solo.</a:t>
            </a:r>
          </a:p>
          <a:p>
            <a:pPr marL="179388" lvl="0" indent="-179388">
              <a:buFont typeface="Arial" pitchFamily="34" charset="0"/>
              <a:buChar char="•"/>
            </a:pPr>
            <a:endParaRPr lang="pt-BR" sz="10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pt-BR" sz="2800" dirty="0" smtClean="0"/>
              <a:t>Densidade de equipamentos urbanos.</a:t>
            </a:r>
          </a:p>
          <a:p>
            <a:pPr marL="179388" lvl="0" indent="-179388">
              <a:buFont typeface="Arial" pitchFamily="34" charset="0"/>
              <a:buChar char="•"/>
            </a:pPr>
            <a:endParaRPr lang="pt-BR" sz="1000" dirty="0" smtClean="0"/>
          </a:p>
          <a:p>
            <a:pPr marL="179388" lvl="0" indent="-179388">
              <a:buFont typeface="Arial" pitchFamily="34" charset="0"/>
              <a:buChar char="•"/>
            </a:pPr>
            <a:r>
              <a:rPr lang="pt-BR" sz="2800" dirty="0" smtClean="0"/>
              <a:t>Destino de muitas viagens por motivo de empregos e estudo - delimitadas pelas Zonas OD.</a:t>
            </a:r>
            <a:endParaRPr lang="pt-BR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415788" y="260648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TIPOLOGIA DE CENTRALIDADES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309320"/>
            <a:ext cx="2376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pt-BR" sz="1000" dirty="0" smtClean="0"/>
              <a:t>Fonte: Caderno Preliminar de Propostas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95536" y="90872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CENTRALIDADES METROPOLITANAS </a:t>
            </a:r>
          </a:p>
          <a:p>
            <a:endParaRPr lang="pt-BR" sz="200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000" dirty="0" smtClean="0"/>
              <a:t>Área de influência de alcance metropolitano. São exemplos no Município de São Paulo: </a:t>
            </a:r>
          </a:p>
          <a:p>
            <a:r>
              <a:rPr lang="pt-BR" sz="2000" dirty="0" smtClean="0"/>
              <a:t>- Centro Histórico </a:t>
            </a:r>
          </a:p>
          <a:p>
            <a:r>
              <a:rPr lang="pt-BR" sz="2000" dirty="0" smtClean="0"/>
              <a:t>- Eixo Paulista </a:t>
            </a:r>
          </a:p>
          <a:p>
            <a:r>
              <a:rPr lang="pt-BR" sz="2000" dirty="0" smtClean="0"/>
              <a:t>- Eixo Faria Lima/</a:t>
            </a:r>
            <a:r>
              <a:rPr lang="pt-BR" sz="2000" dirty="0" err="1" smtClean="0"/>
              <a:t>Berrini</a:t>
            </a:r>
            <a:r>
              <a:rPr lang="pt-BR" sz="2000" dirty="0" smtClean="0"/>
              <a:t> – Marginal Pinheiros </a:t>
            </a:r>
          </a:p>
          <a:p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467544" y="3537009"/>
            <a:ext cx="867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CENTRALIDADES REGIONAIS </a:t>
            </a:r>
          </a:p>
          <a:p>
            <a:endParaRPr lang="pt-BR" b="1" dirty="0" smtClean="0"/>
          </a:p>
          <a:p>
            <a:r>
              <a:rPr lang="pt-BR" dirty="0" smtClean="0"/>
              <a:t>As centralidades regionais exercem menor influência geográfica do que as metropolitanas, na medida em que os locais de origem das viagens que atraem não têm a mesma diversidade e o volume dos deslocamentos.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085184"/>
            <a:ext cx="8748464" cy="10772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sz="1600" dirty="0" smtClean="0"/>
              <a:t>-Guarulhos (área central) </a:t>
            </a:r>
          </a:p>
          <a:p>
            <a:r>
              <a:rPr lang="pt-BR" sz="1600" dirty="0" smtClean="0"/>
              <a:t>- Santo André (área central) </a:t>
            </a:r>
          </a:p>
          <a:p>
            <a:r>
              <a:rPr lang="pt-BR" sz="1600" dirty="0" smtClean="0"/>
              <a:t>- São Bernardo (área central) </a:t>
            </a:r>
          </a:p>
          <a:p>
            <a:pPr>
              <a:buFontTx/>
              <a:buChar char="-"/>
            </a:pPr>
            <a:r>
              <a:rPr lang="pt-BR" sz="1600" dirty="0" smtClean="0"/>
              <a:t>São Caetano do Sul (área central) </a:t>
            </a:r>
          </a:p>
          <a:p>
            <a:pPr>
              <a:buFontTx/>
              <a:buChar char="-"/>
            </a:pPr>
            <a:r>
              <a:rPr lang="pt-BR" sz="1600" dirty="0" smtClean="0"/>
              <a:t>Osasco (área central) </a:t>
            </a:r>
          </a:p>
          <a:p>
            <a:r>
              <a:rPr lang="pt-BR" sz="1600" dirty="0" smtClean="0"/>
              <a:t>- Santo Amaro (zona sul do município de São Paulo) </a:t>
            </a:r>
          </a:p>
          <a:p>
            <a:endParaRPr lang="pt-BR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67544" y="83671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CENTRALIDADES SUB-REGIONAIS </a:t>
            </a:r>
          </a:p>
          <a:p>
            <a:endParaRPr lang="pt-BR" sz="2000" b="1" dirty="0" smtClean="0"/>
          </a:p>
          <a:p>
            <a:r>
              <a:rPr lang="pt-BR" sz="2000" dirty="0" smtClean="0"/>
              <a:t>Diferentemente das Centralidades Regionais, em que suas características eram medidas em relação à região metropolitana, as Centralidades Sub-Regionais são determinadas em relação às sub-regiões. Elas exercem influência geográfica, predominantemente na Sub-Região onde se localizam. Exemplos: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75048" y="2852937"/>
            <a:ext cx="8389440" cy="9233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dirty="0" smtClean="0"/>
              <a:t>- Mogi das Cruzes (área central) </a:t>
            </a:r>
          </a:p>
          <a:p>
            <a:r>
              <a:rPr lang="pt-BR" dirty="0" smtClean="0"/>
              <a:t>- Suzano (área central) </a:t>
            </a:r>
          </a:p>
          <a:p>
            <a:pPr>
              <a:buFontTx/>
              <a:buChar char="-"/>
            </a:pPr>
            <a:r>
              <a:rPr lang="pt-BR" dirty="0" smtClean="0"/>
              <a:t>Mauá (área central) </a:t>
            </a:r>
          </a:p>
          <a:p>
            <a:pPr>
              <a:buFontTx/>
              <a:buChar char="-"/>
            </a:pPr>
            <a:r>
              <a:rPr lang="pt-BR" dirty="0" smtClean="0"/>
              <a:t> Taboão da Serra (área central) </a:t>
            </a:r>
          </a:p>
          <a:p>
            <a:r>
              <a:rPr lang="pt-BR" dirty="0" smtClean="0"/>
              <a:t>- </a:t>
            </a:r>
            <a:r>
              <a:rPr lang="pt-BR" dirty="0" err="1" smtClean="0"/>
              <a:t>Jordanésia</a:t>
            </a:r>
            <a:r>
              <a:rPr lang="pt-BR" dirty="0" smtClean="0"/>
              <a:t>/Polvilho (</a:t>
            </a:r>
            <a:r>
              <a:rPr lang="pt-BR" dirty="0" err="1" smtClean="0"/>
              <a:t>Cajamar</a:t>
            </a:r>
            <a:r>
              <a:rPr lang="pt-BR" dirty="0" smtClean="0"/>
              <a:t>) </a:t>
            </a:r>
          </a:p>
          <a:p>
            <a:r>
              <a:rPr lang="pt-BR" dirty="0" smtClean="0"/>
              <a:t>- Itaquera (zona leste de São Paulo)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15788" y="260648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TIPOLOGIA DE CENTRALIDADES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4031193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CENTRALIDADES MUNICIPAIS </a:t>
            </a:r>
          </a:p>
          <a:p>
            <a:endParaRPr lang="pt-BR" sz="2000" b="1" dirty="0" smtClean="0"/>
          </a:p>
          <a:p>
            <a:r>
              <a:rPr lang="pt-BR" sz="2000" dirty="0" smtClean="0"/>
              <a:t>Correspondem às áreas centrais dos demais municípios da RMSP, nos quais estão concentradas as unidades político-administrativas, os principais equipamentos e serviços públicos e/ou privados, e o setor de comércio e serviços que, basicamente, atende a população local.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entralidade_uem_ab2_identificadas_Precisas_editado_v3_130717b.jpg"/>
          <p:cNvPicPr>
            <a:picLocks noChangeAspect="1"/>
          </p:cNvPicPr>
          <p:nvPr/>
        </p:nvPicPr>
        <p:blipFill>
          <a:blip r:embed="rId2" cstate="print"/>
          <a:srcRect l="11123" t="14149" r="818"/>
          <a:stretch>
            <a:fillRect/>
          </a:stretch>
        </p:blipFill>
        <p:spPr>
          <a:xfrm>
            <a:off x="395536" y="583635"/>
            <a:ext cx="7992888" cy="550966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8136000" y="4865385"/>
            <a:ext cx="13681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1588"/>
            <a:r>
              <a:rPr lang="pt-BR" sz="900" dirty="0" smtClean="0"/>
              <a:t>Fonte: Caderno Preliminar de Propostas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15788" y="116632"/>
            <a:ext cx="872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-150" dirty="0" smtClean="0">
                <a:solidFill>
                  <a:schemeClr val="bg1">
                    <a:lumMod val="65000"/>
                  </a:schemeClr>
                </a:solidFill>
              </a:rPr>
              <a:t>CENTRALIDADES EXISTENTES NA RMSP</a:t>
            </a:r>
            <a:endParaRPr lang="pt-BR" sz="2800" spc="-1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Imagem 5" descr="Centralidade_uem_ab2_identificadas_Precisas_editado_v3_130717b.jpg"/>
          <p:cNvPicPr>
            <a:picLocks noChangeAspect="1"/>
          </p:cNvPicPr>
          <p:nvPr/>
        </p:nvPicPr>
        <p:blipFill>
          <a:blip r:embed="rId2" cstate="print"/>
          <a:srcRect t="94813" r="93651"/>
          <a:stretch>
            <a:fillRect/>
          </a:stretch>
        </p:blipFill>
        <p:spPr>
          <a:xfrm>
            <a:off x="395536" y="5733256"/>
            <a:ext cx="576064" cy="3326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3371850"/>
            <a:ext cx="1238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3371850"/>
            <a:ext cx="1238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8" y="3371850"/>
            <a:ext cx="1238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900000" y="5857200"/>
            <a:ext cx="43204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/>
              <a:t>KM</a:t>
            </a:r>
            <a:endParaRPr lang="pt-BR" sz="7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23528" y="548680"/>
            <a:ext cx="874846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PANORAMA DA RMSP: CONCENTRAÇÃO E DESEQUILIBRIO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As centralidades da Região Metropolitana de São Paulo localizam-se, predominantemente, na região do ABC, no centro expandido da Capital ou em núcleos próximos a este centro expandido. </a:t>
            </a:r>
          </a:p>
          <a:p>
            <a:pPr marL="179388" indent="-179388">
              <a:buFont typeface="Arial" pitchFamily="34" charset="0"/>
              <a:buChar char="•"/>
            </a:pPr>
            <a:endParaRPr lang="pt-BR" sz="10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pt-BR" sz="2800" dirty="0" smtClean="0"/>
              <a:t>Ao redor destas centralidades existem, porém, grandes áreas de uso predominantemente residencial, que apresentam altas densidades populacionais e que não possuem uma Centralidade Regional ou Metropolitana geograficamente próxima.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14625</TotalTime>
  <Words>891</Words>
  <Application>Microsoft Office PowerPoint</Application>
  <PresentationFormat>Apresentação na tela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Personalizar design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</dc:creator>
  <cp:lastModifiedBy>cleite</cp:lastModifiedBy>
  <cp:revision>788</cp:revision>
  <dcterms:created xsi:type="dcterms:W3CDTF">2015-12-17T13:23:07Z</dcterms:created>
  <dcterms:modified xsi:type="dcterms:W3CDTF">2018-08-23T20:55:49Z</dcterms:modified>
</cp:coreProperties>
</file>